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wmv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93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1356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7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20623C-C4D7-4CEE-B740-96DB117430F7}" type="doc">
      <dgm:prSet loTypeId="urn:microsoft.com/office/officeart/2005/8/layout/process1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E135C7DE-893A-4A32-87F3-B343834B93FC}">
      <dgm:prSet phldrT="[Texto]"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</a:rPr>
            <a:t>Se prohíbe el uso nocturno de carretas en la Antigua Roma por el ruido que estas producían </a:t>
          </a:r>
        </a:p>
      </dgm:t>
    </dgm:pt>
    <dgm:pt modelId="{727F3512-95F8-43FD-8C5C-7FD248050B78}" type="parTrans" cxnId="{42CE2AFF-4D5F-4A7E-A124-C05D04F1A1B1}">
      <dgm:prSet/>
      <dgm:spPr/>
      <dgm:t>
        <a:bodyPr/>
        <a:lstStyle/>
        <a:p>
          <a:endParaRPr lang="es-MX" sz="1800"/>
        </a:p>
      </dgm:t>
    </dgm:pt>
    <dgm:pt modelId="{090133FF-3CDE-4BB1-93E8-398D209F93D7}" type="sibTrans" cxnId="{42CE2AFF-4D5F-4A7E-A124-C05D04F1A1B1}">
      <dgm:prSet custT="1"/>
      <dgm:spPr/>
      <dgm:t>
        <a:bodyPr/>
        <a:lstStyle/>
        <a:p>
          <a:endParaRPr lang="es-MX" sz="1800"/>
        </a:p>
      </dgm:t>
    </dgm:pt>
    <dgm:pt modelId="{8EAC09CF-6AFE-4825-BB9A-ECC67777125E}">
      <dgm:prSet phldrT="[Texto]"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</a:rPr>
            <a:t>Comienza la Revolución Industrial y con ésta el aumento del ruido en las áreas de trabajo </a:t>
          </a:r>
          <a:endParaRPr lang="es-MX" sz="1800" dirty="0">
            <a:solidFill>
              <a:schemeClr val="tx1"/>
            </a:solidFill>
          </a:endParaRPr>
        </a:p>
      </dgm:t>
    </dgm:pt>
    <dgm:pt modelId="{001A91A9-0CD3-4629-A321-30B422530F25}" type="parTrans" cxnId="{A466FDA0-DC50-41F5-BDDF-AC89AB890653}">
      <dgm:prSet/>
      <dgm:spPr/>
      <dgm:t>
        <a:bodyPr/>
        <a:lstStyle/>
        <a:p>
          <a:endParaRPr lang="es-MX" sz="1800"/>
        </a:p>
      </dgm:t>
    </dgm:pt>
    <dgm:pt modelId="{BCD80EC7-9305-4A17-999D-93B0745FF985}" type="sibTrans" cxnId="{A466FDA0-DC50-41F5-BDDF-AC89AB890653}">
      <dgm:prSet custT="1"/>
      <dgm:spPr/>
      <dgm:t>
        <a:bodyPr/>
        <a:lstStyle/>
        <a:p>
          <a:endParaRPr lang="es-MX" sz="1800"/>
        </a:p>
      </dgm:t>
    </dgm:pt>
    <dgm:pt modelId="{2171D71E-5E52-4B51-9450-A2A0087CF4EC}">
      <dgm:prSet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</a:rPr>
            <a:t>Comienzan en  E. U. los estudios  a detalle sobre el ruido en la salud</a:t>
          </a:r>
          <a:endParaRPr lang="es-MX" sz="1800" dirty="0">
            <a:solidFill>
              <a:schemeClr val="tx1"/>
            </a:solidFill>
          </a:endParaRPr>
        </a:p>
      </dgm:t>
    </dgm:pt>
    <dgm:pt modelId="{6B7F8DC7-9AFF-4615-BC7B-51712F2B90C0}" type="parTrans" cxnId="{193887A9-54A0-4750-9A97-7BEF2DEFEAE1}">
      <dgm:prSet/>
      <dgm:spPr/>
      <dgm:t>
        <a:bodyPr/>
        <a:lstStyle/>
        <a:p>
          <a:endParaRPr lang="es-MX" sz="1800"/>
        </a:p>
      </dgm:t>
    </dgm:pt>
    <dgm:pt modelId="{7EAF4882-C04A-4EF8-BC09-E218DBE293CC}" type="sibTrans" cxnId="{193887A9-54A0-4750-9A97-7BEF2DEFEAE1}">
      <dgm:prSet custT="1"/>
      <dgm:spPr/>
      <dgm:t>
        <a:bodyPr/>
        <a:lstStyle/>
        <a:p>
          <a:endParaRPr lang="es-MX" sz="1800"/>
        </a:p>
      </dgm:t>
    </dgm:pt>
    <dgm:pt modelId="{5573EC9B-CCC8-44D6-B360-C3ADB6EA878B}">
      <dgm:prSet custT="1"/>
      <dgm:spPr/>
      <dgm:t>
        <a:bodyPr/>
        <a:lstStyle/>
        <a:p>
          <a:r>
            <a:rPr lang="es-MX" sz="1800" b="0" dirty="0" smtClean="0">
              <a:solidFill>
                <a:schemeClr val="tx1"/>
              </a:solidFill>
            </a:rPr>
            <a:t>Empiezan a  elaborarse  programas de Conservación Auditiva de manera integral</a:t>
          </a:r>
          <a:endParaRPr lang="es-MX" sz="1800" b="0" dirty="0">
            <a:solidFill>
              <a:schemeClr val="tx1"/>
            </a:solidFill>
          </a:endParaRPr>
        </a:p>
      </dgm:t>
    </dgm:pt>
    <dgm:pt modelId="{E49047DC-E9FF-495A-85D2-1631AC3F543F}" type="parTrans" cxnId="{00B8269D-C962-4660-A252-EC3119644B7E}">
      <dgm:prSet/>
      <dgm:spPr/>
      <dgm:t>
        <a:bodyPr/>
        <a:lstStyle/>
        <a:p>
          <a:endParaRPr lang="es-MX" sz="1800"/>
        </a:p>
      </dgm:t>
    </dgm:pt>
    <dgm:pt modelId="{69B368AD-B932-4D2C-8704-B0AE1BD9F428}" type="sibTrans" cxnId="{00B8269D-C962-4660-A252-EC3119644B7E}">
      <dgm:prSet/>
      <dgm:spPr/>
      <dgm:t>
        <a:bodyPr/>
        <a:lstStyle/>
        <a:p>
          <a:endParaRPr lang="es-MX" sz="1800"/>
        </a:p>
      </dgm:t>
    </dgm:pt>
    <dgm:pt modelId="{AD875AB0-48A1-4982-90CE-2B8A03C6C2B4}">
      <dgm:prSet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</a:rPr>
            <a:t>Plinio El Viejo realiza estudios de la sordera en trabajadores de los molinos en las cataratas del Rio Nilo</a:t>
          </a:r>
          <a:endParaRPr lang="es-MX" sz="1800" dirty="0">
            <a:solidFill>
              <a:schemeClr val="tx1"/>
            </a:solidFill>
          </a:endParaRPr>
        </a:p>
      </dgm:t>
    </dgm:pt>
    <dgm:pt modelId="{9133AB45-CE43-410D-92AA-19F963C3958A}" type="parTrans" cxnId="{E6B60BB1-45F3-48B5-B73F-D2C6FEEF82A6}">
      <dgm:prSet/>
      <dgm:spPr/>
      <dgm:t>
        <a:bodyPr/>
        <a:lstStyle/>
        <a:p>
          <a:endParaRPr lang="es-MX" sz="1800"/>
        </a:p>
      </dgm:t>
    </dgm:pt>
    <dgm:pt modelId="{E5880AB3-3984-43A0-B740-197DBEAF33C5}" type="sibTrans" cxnId="{E6B60BB1-45F3-48B5-B73F-D2C6FEEF82A6}">
      <dgm:prSet custT="1"/>
      <dgm:spPr/>
      <dgm:t>
        <a:bodyPr/>
        <a:lstStyle/>
        <a:p>
          <a:endParaRPr lang="es-MX" sz="1800"/>
        </a:p>
      </dgm:t>
    </dgm:pt>
    <dgm:pt modelId="{2FB99AF6-069E-4FBE-8CE9-D38211530887}" type="pres">
      <dgm:prSet presAssocID="{FC20623C-C4D7-4CEE-B740-96DB117430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16D4CE3-50A3-451A-B072-5D8933D5F721}" type="pres">
      <dgm:prSet presAssocID="{E135C7DE-893A-4A32-87F3-B343834B93FC}" presName="node" presStyleLbl="node1" presStyleIdx="0" presStyleCnt="5" custScaleX="173824" custScaleY="141027" custLinFactNeighborX="34268" custLinFactNeighborY="-79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616ADF-2B1D-4572-A022-77BE556E4867}" type="pres">
      <dgm:prSet presAssocID="{090133FF-3CDE-4BB1-93E8-398D209F93D7}" presName="sibTrans" presStyleLbl="sibTrans2D1" presStyleIdx="0" presStyleCnt="4"/>
      <dgm:spPr/>
      <dgm:t>
        <a:bodyPr/>
        <a:lstStyle/>
        <a:p>
          <a:endParaRPr lang="es-MX"/>
        </a:p>
      </dgm:t>
    </dgm:pt>
    <dgm:pt modelId="{D6AA9A81-1102-46C5-BBE9-6CDDA2EE7B2F}" type="pres">
      <dgm:prSet presAssocID="{090133FF-3CDE-4BB1-93E8-398D209F93D7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BBA71136-0ED4-4396-A305-6415CF04242C}" type="pres">
      <dgm:prSet presAssocID="{AD875AB0-48A1-4982-90CE-2B8A03C6C2B4}" presName="node" presStyleLbl="node1" presStyleIdx="1" presStyleCnt="5" custScaleX="169211" custScaleY="141027" custLinFactNeighborX="2597" custLinFactNeighborY="-8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AABBBE1-20F5-470A-89AA-32EA2EA631C9}" type="pres">
      <dgm:prSet presAssocID="{E5880AB3-3984-43A0-B740-197DBEAF33C5}" presName="sibTrans" presStyleLbl="sibTrans2D1" presStyleIdx="1" presStyleCnt="4"/>
      <dgm:spPr/>
      <dgm:t>
        <a:bodyPr/>
        <a:lstStyle/>
        <a:p>
          <a:endParaRPr lang="es-MX"/>
        </a:p>
      </dgm:t>
    </dgm:pt>
    <dgm:pt modelId="{866DD109-B0EE-4DFC-B130-6883526319FB}" type="pres">
      <dgm:prSet presAssocID="{E5880AB3-3984-43A0-B740-197DBEAF33C5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622AA416-ADA8-4EA6-9E44-9A63AE42E63C}" type="pres">
      <dgm:prSet presAssocID="{8EAC09CF-6AFE-4825-BB9A-ECC67777125E}" presName="node" presStyleLbl="node1" presStyleIdx="2" presStyleCnt="5" custScaleX="182457" custScaleY="14102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B7EE54-A2FF-4989-9318-447CD0C380A5}" type="pres">
      <dgm:prSet presAssocID="{BCD80EC7-9305-4A17-999D-93B0745FF985}" presName="sibTrans" presStyleLbl="sibTrans2D1" presStyleIdx="2" presStyleCnt="4"/>
      <dgm:spPr/>
      <dgm:t>
        <a:bodyPr/>
        <a:lstStyle/>
        <a:p>
          <a:endParaRPr lang="es-MX"/>
        </a:p>
      </dgm:t>
    </dgm:pt>
    <dgm:pt modelId="{A0D99BB6-E7E3-4267-A25D-6075323D9D03}" type="pres">
      <dgm:prSet presAssocID="{BCD80EC7-9305-4A17-999D-93B0745FF985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1B80ACB8-1588-4C88-9100-ACCC75BC7A40}" type="pres">
      <dgm:prSet presAssocID="{2171D71E-5E52-4B51-9450-A2A0087CF4EC}" presName="node" presStyleLbl="node1" presStyleIdx="3" presStyleCnt="5" custScaleX="182059" custScaleY="14102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3613B88-B789-4132-AF83-73F15166B265}" type="pres">
      <dgm:prSet presAssocID="{7EAF4882-C04A-4EF8-BC09-E218DBE293CC}" presName="sibTrans" presStyleLbl="sibTrans2D1" presStyleIdx="3" presStyleCnt="4"/>
      <dgm:spPr/>
      <dgm:t>
        <a:bodyPr/>
        <a:lstStyle/>
        <a:p>
          <a:endParaRPr lang="es-MX"/>
        </a:p>
      </dgm:t>
    </dgm:pt>
    <dgm:pt modelId="{4A941B2F-C793-43DD-9FAE-0654CE114C08}" type="pres">
      <dgm:prSet presAssocID="{7EAF4882-C04A-4EF8-BC09-E218DBE293CC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369950C9-BE90-4FA4-A0E9-94FCEA129FED}" type="pres">
      <dgm:prSet presAssocID="{5573EC9B-CCC8-44D6-B360-C3ADB6EA878B}" presName="node" presStyleLbl="node1" presStyleIdx="4" presStyleCnt="5" custScaleX="185489" custScaleY="14102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0B8269D-C962-4660-A252-EC3119644B7E}" srcId="{FC20623C-C4D7-4CEE-B740-96DB117430F7}" destId="{5573EC9B-CCC8-44D6-B360-C3ADB6EA878B}" srcOrd="4" destOrd="0" parTransId="{E49047DC-E9FF-495A-85D2-1631AC3F543F}" sibTransId="{69B368AD-B932-4D2C-8704-B0AE1BD9F428}"/>
    <dgm:cxn modelId="{29299FE5-FBCA-409C-BC74-DC872EA955EC}" type="presOf" srcId="{090133FF-3CDE-4BB1-93E8-398D209F93D7}" destId="{0A616ADF-2B1D-4572-A022-77BE556E4867}" srcOrd="0" destOrd="0" presId="urn:microsoft.com/office/officeart/2005/8/layout/process1"/>
    <dgm:cxn modelId="{486A5924-CE12-44FF-B746-4091EF36224D}" type="presOf" srcId="{BCD80EC7-9305-4A17-999D-93B0745FF985}" destId="{B6B7EE54-A2FF-4989-9318-447CD0C380A5}" srcOrd="0" destOrd="0" presId="urn:microsoft.com/office/officeart/2005/8/layout/process1"/>
    <dgm:cxn modelId="{FC6EF739-401C-457E-A164-24922B17DFE8}" type="presOf" srcId="{E5880AB3-3984-43A0-B740-197DBEAF33C5}" destId="{4AABBBE1-20F5-470A-89AA-32EA2EA631C9}" srcOrd="0" destOrd="0" presId="urn:microsoft.com/office/officeart/2005/8/layout/process1"/>
    <dgm:cxn modelId="{193887A9-54A0-4750-9A97-7BEF2DEFEAE1}" srcId="{FC20623C-C4D7-4CEE-B740-96DB117430F7}" destId="{2171D71E-5E52-4B51-9450-A2A0087CF4EC}" srcOrd="3" destOrd="0" parTransId="{6B7F8DC7-9AFF-4615-BC7B-51712F2B90C0}" sibTransId="{7EAF4882-C04A-4EF8-BC09-E218DBE293CC}"/>
    <dgm:cxn modelId="{3C754EE0-1930-4158-8B2A-2C2307626654}" type="presOf" srcId="{7EAF4882-C04A-4EF8-BC09-E218DBE293CC}" destId="{4A941B2F-C793-43DD-9FAE-0654CE114C08}" srcOrd="1" destOrd="0" presId="urn:microsoft.com/office/officeart/2005/8/layout/process1"/>
    <dgm:cxn modelId="{514CEE67-9786-4AD2-9E83-FDD16281922D}" type="presOf" srcId="{5573EC9B-CCC8-44D6-B360-C3ADB6EA878B}" destId="{369950C9-BE90-4FA4-A0E9-94FCEA129FED}" srcOrd="0" destOrd="0" presId="urn:microsoft.com/office/officeart/2005/8/layout/process1"/>
    <dgm:cxn modelId="{25F0771D-B6F8-4E26-915F-85C61B0E1565}" type="presOf" srcId="{7EAF4882-C04A-4EF8-BC09-E218DBE293CC}" destId="{73613B88-B789-4132-AF83-73F15166B265}" srcOrd="0" destOrd="0" presId="urn:microsoft.com/office/officeart/2005/8/layout/process1"/>
    <dgm:cxn modelId="{A65471AD-9D7E-448D-8904-01E8C607FBC0}" type="presOf" srcId="{AD875AB0-48A1-4982-90CE-2B8A03C6C2B4}" destId="{BBA71136-0ED4-4396-A305-6415CF04242C}" srcOrd="0" destOrd="0" presId="urn:microsoft.com/office/officeart/2005/8/layout/process1"/>
    <dgm:cxn modelId="{ADA2661A-7D48-42A4-BA24-100CB24B7110}" type="presOf" srcId="{E135C7DE-893A-4A32-87F3-B343834B93FC}" destId="{216D4CE3-50A3-451A-B072-5D8933D5F721}" srcOrd="0" destOrd="0" presId="urn:microsoft.com/office/officeart/2005/8/layout/process1"/>
    <dgm:cxn modelId="{E6B60BB1-45F3-48B5-B73F-D2C6FEEF82A6}" srcId="{FC20623C-C4D7-4CEE-B740-96DB117430F7}" destId="{AD875AB0-48A1-4982-90CE-2B8A03C6C2B4}" srcOrd="1" destOrd="0" parTransId="{9133AB45-CE43-410D-92AA-19F963C3958A}" sibTransId="{E5880AB3-3984-43A0-B740-197DBEAF33C5}"/>
    <dgm:cxn modelId="{1F16003F-1542-4A31-BEDB-F27DD2542631}" type="presOf" srcId="{E5880AB3-3984-43A0-B740-197DBEAF33C5}" destId="{866DD109-B0EE-4DFC-B130-6883526319FB}" srcOrd="1" destOrd="0" presId="urn:microsoft.com/office/officeart/2005/8/layout/process1"/>
    <dgm:cxn modelId="{2E6962B1-5BB6-4C4B-8B73-91761B269157}" type="presOf" srcId="{8EAC09CF-6AFE-4825-BB9A-ECC67777125E}" destId="{622AA416-ADA8-4EA6-9E44-9A63AE42E63C}" srcOrd="0" destOrd="0" presId="urn:microsoft.com/office/officeart/2005/8/layout/process1"/>
    <dgm:cxn modelId="{91E41748-4CAA-4B0E-BD6C-A282ABC08128}" type="presOf" srcId="{2171D71E-5E52-4B51-9450-A2A0087CF4EC}" destId="{1B80ACB8-1588-4C88-9100-ACCC75BC7A40}" srcOrd="0" destOrd="0" presId="urn:microsoft.com/office/officeart/2005/8/layout/process1"/>
    <dgm:cxn modelId="{C5696614-BB72-4082-AF3A-C853365264EB}" type="presOf" srcId="{FC20623C-C4D7-4CEE-B740-96DB117430F7}" destId="{2FB99AF6-069E-4FBE-8CE9-D38211530887}" srcOrd="0" destOrd="0" presId="urn:microsoft.com/office/officeart/2005/8/layout/process1"/>
    <dgm:cxn modelId="{42CE2AFF-4D5F-4A7E-A124-C05D04F1A1B1}" srcId="{FC20623C-C4D7-4CEE-B740-96DB117430F7}" destId="{E135C7DE-893A-4A32-87F3-B343834B93FC}" srcOrd="0" destOrd="0" parTransId="{727F3512-95F8-43FD-8C5C-7FD248050B78}" sibTransId="{090133FF-3CDE-4BB1-93E8-398D209F93D7}"/>
    <dgm:cxn modelId="{1AAF81BF-7C02-4201-B83F-3CDBBDA36567}" type="presOf" srcId="{090133FF-3CDE-4BB1-93E8-398D209F93D7}" destId="{D6AA9A81-1102-46C5-BBE9-6CDDA2EE7B2F}" srcOrd="1" destOrd="0" presId="urn:microsoft.com/office/officeart/2005/8/layout/process1"/>
    <dgm:cxn modelId="{AFD8105B-2056-4BD9-9A6B-FE8C57FBADAE}" type="presOf" srcId="{BCD80EC7-9305-4A17-999D-93B0745FF985}" destId="{A0D99BB6-E7E3-4267-A25D-6075323D9D03}" srcOrd="1" destOrd="0" presId="urn:microsoft.com/office/officeart/2005/8/layout/process1"/>
    <dgm:cxn modelId="{A466FDA0-DC50-41F5-BDDF-AC89AB890653}" srcId="{FC20623C-C4D7-4CEE-B740-96DB117430F7}" destId="{8EAC09CF-6AFE-4825-BB9A-ECC67777125E}" srcOrd="2" destOrd="0" parTransId="{001A91A9-0CD3-4629-A321-30B422530F25}" sibTransId="{BCD80EC7-9305-4A17-999D-93B0745FF985}"/>
    <dgm:cxn modelId="{87A51E87-C7AA-4105-94A3-1A9E4956C2C9}" type="presParOf" srcId="{2FB99AF6-069E-4FBE-8CE9-D38211530887}" destId="{216D4CE3-50A3-451A-B072-5D8933D5F721}" srcOrd="0" destOrd="0" presId="urn:microsoft.com/office/officeart/2005/8/layout/process1"/>
    <dgm:cxn modelId="{65E186E0-6BF5-4E77-A3BA-7178BDE43C9A}" type="presParOf" srcId="{2FB99AF6-069E-4FBE-8CE9-D38211530887}" destId="{0A616ADF-2B1D-4572-A022-77BE556E4867}" srcOrd="1" destOrd="0" presId="urn:microsoft.com/office/officeart/2005/8/layout/process1"/>
    <dgm:cxn modelId="{030BC8BA-1E57-47E5-BDE0-713C4EF7BF4C}" type="presParOf" srcId="{0A616ADF-2B1D-4572-A022-77BE556E4867}" destId="{D6AA9A81-1102-46C5-BBE9-6CDDA2EE7B2F}" srcOrd="0" destOrd="0" presId="urn:microsoft.com/office/officeart/2005/8/layout/process1"/>
    <dgm:cxn modelId="{5298D6D5-4909-4D56-9047-B281A9459316}" type="presParOf" srcId="{2FB99AF6-069E-4FBE-8CE9-D38211530887}" destId="{BBA71136-0ED4-4396-A305-6415CF04242C}" srcOrd="2" destOrd="0" presId="urn:microsoft.com/office/officeart/2005/8/layout/process1"/>
    <dgm:cxn modelId="{5F2DE4BE-2F55-42CA-8575-D1F77C2A3A41}" type="presParOf" srcId="{2FB99AF6-069E-4FBE-8CE9-D38211530887}" destId="{4AABBBE1-20F5-470A-89AA-32EA2EA631C9}" srcOrd="3" destOrd="0" presId="urn:microsoft.com/office/officeart/2005/8/layout/process1"/>
    <dgm:cxn modelId="{4EA83056-466C-46F5-83F9-F91A75017A75}" type="presParOf" srcId="{4AABBBE1-20F5-470A-89AA-32EA2EA631C9}" destId="{866DD109-B0EE-4DFC-B130-6883526319FB}" srcOrd="0" destOrd="0" presId="urn:microsoft.com/office/officeart/2005/8/layout/process1"/>
    <dgm:cxn modelId="{4497B8E7-B5A1-4329-A429-E6F30BD54394}" type="presParOf" srcId="{2FB99AF6-069E-4FBE-8CE9-D38211530887}" destId="{622AA416-ADA8-4EA6-9E44-9A63AE42E63C}" srcOrd="4" destOrd="0" presId="urn:microsoft.com/office/officeart/2005/8/layout/process1"/>
    <dgm:cxn modelId="{B895CA61-81C4-414E-9F4E-700FDCC0F092}" type="presParOf" srcId="{2FB99AF6-069E-4FBE-8CE9-D38211530887}" destId="{B6B7EE54-A2FF-4989-9318-447CD0C380A5}" srcOrd="5" destOrd="0" presId="urn:microsoft.com/office/officeart/2005/8/layout/process1"/>
    <dgm:cxn modelId="{15C1682D-ACFF-448F-950E-D53A8742542F}" type="presParOf" srcId="{B6B7EE54-A2FF-4989-9318-447CD0C380A5}" destId="{A0D99BB6-E7E3-4267-A25D-6075323D9D03}" srcOrd="0" destOrd="0" presId="urn:microsoft.com/office/officeart/2005/8/layout/process1"/>
    <dgm:cxn modelId="{51C1D835-ABEA-4131-8BB5-86F905014EFE}" type="presParOf" srcId="{2FB99AF6-069E-4FBE-8CE9-D38211530887}" destId="{1B80ACB8-1588-4C88-9100-ACCC75BC7A40}" srcOrd="6" destOrd="0" presId="urn:microsoft.com/office/officeart/2005/8/layout/process1"/>
    <dgm:cxn modelId="{B5493EB0-399B-4C54-A32B-A91C3433E80A}" type="presParOf" srcId="{2FB99AF6-069E-4FBE-8CE9-D38211530887}" destId="{73613B88-B789-4132-AF83-73F15166B265}" srcOrd="7" destOrd="0" presId="urn:microsoft.com/office/officeart/2005/8/layout/process1"/>
    <dgm:cxn modelId="{01C2A894-673D-40A9-8AC4-3C7108A7429D}" type="presParOf" srcId="{73613B88-B789-4132-AF83-73F15166B265}" destId="{4A941B2F-C793-43DD-9FAE-0654CE114C08}" srcOrd="0" destOrd="0" presId="urn:microsoft.com/office/officeart/2005/8/layout/process1"/>
    <dgm:cxn modelId="{18A7BEB3-404D-4E8E-B7E4-0DA9CF3C0FEC}" type="presParOf" srcId="{2FB99AF6-069E-4FBE-8CE9-D38211530887}" destId="{369950C9-BE90-4FA4-A0E9-94FCEA129FE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57AE80-8A98-4B52-957F-6C74670393A6}" type="doc">
      <dgm:prSet loTypeId="urn:microsoft.com/office/officeart/2005/8/layout/hProcess9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CE95D2F1-B1AA-49E2-A5D5-3778A51E5410}">
      <dgm:prSet custT="1"/>
      <dgm:spPr/>
      <dgm:t>
        <a:bodyPr/>
        <a:lstStyle/>
        <a:p>
          <a:pPr rtl="0"/>
          <a:r>
            <a:rPr lang="es-MX" sz="1800" b="1" dirty="0" smtClean="0">
              <a:latin typeface="Arial" panose="020B0604020202020204" pitchFamily="34" charset="0"/>
              <a:cs typeface="Arial" panose="020B0604020202020204" pitchFamily="34" charset="0"/>
            </a:rPr>
            <a:t>Pérdida temporal con recuperación</a:t>
          </a:r>
          <a:endParaRPr lang="es-MX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90E364-D269-4CF3-8F4B-47CC0469FEA6}" type="parTrans" cxnId="{2D4179FB-0758-4E8D-BCFF-2EC05678EE6C}">
      <dgm:prSet/>
      <dgm:spPr/>
      <dgm:t>
        <a:bodyPr/>
        <a:lstStyle/>
        <a:p>
          <a:endParaRPr lang="es-MX" sz="20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24FF3-1392-474D-8E86-643C00A0CBCF}" type="sibTrans" cxnId="{2D4179FB-0758-4E8D-BCFF-2EC05678EE6C}">
      <dgm:prSet/>
      <dgm:spPr/>
      <dgm:t>
        <a:bodyPr/>
        <a:lstStyle/>
        <a:p>
          <a:endParaRPr lang="es-MX" sz="20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BAFF98-4559-4080-B0F2-C8D2FC9377C1}">
      <dgm:prSet custT="1"/>
      <dgm:spPr/>
      <dgm:t>
        <a:bodyPr/>
        <a:lstStyle/>
        <a:p>
          <a:pPr rtl="0"/>
          <a:r>
            <a:rPr lang="es-MX" sz="1800" b="1" dirty="0" smtClean="0">
              <a:latin typeface="Arial" panose="020B0604020202020204" pitchFamily="34" charset="0"/>
              <a:cs typeface="Arial" panose="020B0604020202020204" pitchFamily="34" charset="0"/>
            </a:rPr>
            <a:t>De continuar la exposición a ruido se produce daño permanente el cual es irreversible y  progresivo</a:t>
          </a:r>
          <a:endParaRPr lang="es-MX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CA5D43-91E0-4DC0-9122-51A4AD82BA5D}" type="parTrans" cxnId="{2C80A899-9A7C-49C5-B3E3-B58777BBCE4A}">
      <dgm:prSet/>
      <dgm:spPr/>
      <dgm:t>
        <a:bodyPr/>
        <a:lstStyle/>
        <a:p>
          <a:endParaRPr lang="es-MX" sz="20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8E582A-FB21-4CBA-B162-68058EFD242F}" type="sibTrans" cxnId="{2C80A899-9A7C-49C5-B3E3-B58777BBCE4A}">
      <dgm:prSet/>
      <dgm:spPr/>
      <dgm:t>
        <a:bodyPr/>
        <a:lstStyle/>
        <a:p>
          <a:endParaRPr lang="es-MX" sz="20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C04F0B-F7FC-41EA-88A7-667A9008E791}" type="pres">
      <dgm:prSet presAssocID="{8B57AE80-8A98-4B52-957F-6C74670393A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EBC2614-B71F-4F33-94EC-8D409073F1C4}" type="pres">
      <dgm:prSet presAssocID="{8B57AE80-8A98-4B52-957F-6C74670393A6}" presName="arrow" presStyleLbl="bgShp" presStyleIdx="0" presStyleCnt="1"/>
      <dgm:spPr/>
    </dgm:pt>
    <dgm:pt modelId="{3C78313E-3F6C-44F6-980E-9AAD1FEAC10D}" type="pres">
      <dgm:prSet presAssocID="{8B57AE80-8A98-4B52-957F-6C74670393A6}" presName="linearProcess" presStyleCnt="0"/>
      <dgm:spPr/>
    </dgm:pt>
    <dgm:pt modelId="{51BB4487-BF1C-4F18-928F-7E5EB5D73160}" type="pres">
      <dgm:prSet presAssocID="{CE95D2F1-B1AA-49E2-A5D5-3778A51E5410}" presName="textNode" presStyleLbl="node1" presStyleIdx="0" presStyleCnt="2" custScaleX="11445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A4F6DCB-70AC-45F6-9F4D-97ED64344BF3}" type="pres">
      <dgm:prSet presAssocID="{AD824FF3-1392-474D-8E86-643C00A0CBCF}" presName="sibTrans" presStyleCnt="0"/>
      <dgm:spPr/>
    </dgm:pt>
    <dgm:pt modelId="{FFE9C193-4EFF-43CB-9198-BABFDB226100}" type="pres">
      <dgm:prSet presAssocID="{DABAFF98-4559-4080-B0F2-C8D2FC9377C1}" presName="textNode" presStyleLbl="node1" presStyleIdx="1" presStyleCnt="2" custScaleX="12181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D4179FB-0758-4E8D-BCFF-2EC05678EE6C}" srcId="{8B57AE80-8A98-4B52-957F-6C74670393A6}" destId="{CE95D2F1-B1AA-49E2-A5D5-3778A51E5410}" srcOrd="0" destOrd="0" parTransId="{B290E364-D269-4CF3-8F4B-47CC0469FEA6}" sibTransId="{AD824FF3-1392-474D-8E86-643C00A0CBCF}"/>
    <dgm:cxn modelId="{12E2FA54-4A67-4E2B-BBA1-C365E0FCD4ED}" type="presOf" srcId="{8B57AE80-8A98-4B52-957F-6C74670393A6}" destId="{E4C04F0B-F7FC-41EA-88A7-667A9008E791}" srcOrd="0" destOrd="0" presId="urn:microsoft.com/office/officeart/2005/8/layout/hProcess9"/>
    <dgm:cxn modelId="{BDA3495B-11AC-43B9-ADEE-B92B49E8C357}" type="presOf" srcId="{CE95D2F1-B1AA-49E2-A5D5-3778A51E5410}" destId="{51BB4487-BF1C-4F18-928F-7E5EB5D73160}" srcOrd="0" destOrd="0" presId="urn:microsoft.com/office/officeart/2005/8/layout/hProcess9"/>
    <dgm:cxn modelId="{7BE7ABA9-B116-46A3-9C01-10BEA8E5F3D5}" type="presOf" srcId="{DABAFF98-4559-4080-B0F2-C8D2FC9377C1}" destId="{FFE9C193-4EFF-43CB-9198-BABFDB226100}" srcOrd="0" destOrd="0" presId="urn:microsoft.com/office/officeart/2005/8/layout/hProcess9"/>
    <dgm:cxn modelId="{2C80A899-9A7C-49C5-B3E3-B58777BBCE4A}" srcId="{8B57AE80-8A98-4B52-957F-6C74670393A6}" destId="{DABAFF98-4559-4080-B0F2-C8D2FC9377C1}" srcOrd="1" destOrd="0" parTransId="{BCCA5D43-91E0-4DC0-9122-51A4AD82BA5D}" sibTransId="{328E582A-FB21-4CBA-B162-68058EFD242F}"/>
    <dgm:cxn modelId="{47C2ABE2-C720-4EA2-BD35-510259CC3406}" type="presParOf" srcId="{E4C04F0B-F7FC-41EA-88A7-667A9008E791}" destId="{0EBC2614-B71F-4F33-94EC-8D409073F1C4}" srcOrd="0" destOrd="0" presId="urn:microsoft.com/office/officeart/2005/8/layout/hProcess9"/>
    <dgm:cxn modelId="{71457933-2B0A-435E-8E6B-C08AFABE1249}" type="presParOf" srcId="{E4C04F0B-F7FC-41EA-88A7-667A9008E791}" destId="{3C78313E-3F6C-44F6-980E-9AAD1FEAC10D}" srcOrd="1" destOrd="0" presId="urn:microsoft.com/office/officeart/2005/8/layout/hProcess9"/>
    <dgm:cxn modelId="{122C7F00-3C98-4948-95F4-708A7846B41D}" type="presParOf" srcId="{3C78313E-3F6C-44F6-980E-9AAD1FEAC10D}" destId="{51BB4487-BF1C-4F18-928F-7E5EB5D73160}" srcOrd="0" destOrd="0" presId="urn:microsoft.com/office/officeart/2005/8/layout/hProcess9"/>
    <dgm:cxn modelId="{52E53C23-EA4D-4407-9C58-D81FEB857C5C}" type="presParOf" srcId="{3C78313E-3F6C-44F6-980E-9AAD1FEAC10D}" destId="{3A4F6DCB-70AC-45F6-9F4D-97ED64344BF3}" srcOrd="1" destOrd="0" presId="urn:microsoft.com/office/officeart/2005/8/layout/hProcess9"/>
    <dgm:cxn modelId="{3BBD5507-987B-432D-91C1-4EE128A20879}" type="presParOf" srcId="{3C78313E-3F6C-44F6-980E-9AAD1FEAC10D}" destId="{FFE9C193-4EFF-43CB-9198-BABFDB226100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8EDF7B-6CD5-4118-AD60-37FF2AD8EEA7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29145ABC-21D6-4D7F-AC2C-D3613000B8E1}">
      <dgm:prSet custT="1"/>
      <dgm:spPr/>
      <dgm:t>
        <a:bodyPr/>
        <a:lstStyle/>
        <a:p>
          <a:pPr rtl="0"/>
          <a:endParaRPr lang="es-MX" sz="1400" b="1" dirty="0"/>
        </a:p>
      </dgm:t>
    </dgm:pt>
    <dgm:pt modelId="{5998AA1C-414B-4A7F-8481-970112E71CBA}" type="parTrans" cxnId="{451217F2-6388-4E1F-8359-83CB4768BB18}">
      <dgm:prSet/>
      <dgm:spPr/>
      <dgm:t>
        <a:bodyPr/>
        <a:lstStyle/>
        <a:p>
          <a:endParaRPr lang="es-MX" sz="1400" b="1"/>
        </a:p>
      </dgm:t>
    </dgm:pt>
    <dgm:pt modelId="{9D2AAD8F-04A8-468F-A6CC-7C282FF8A1E8}" type="sibTrans" cxnId="{451217F2-6388-4E1F-8359-83CB4768BB18}">
      <dgm:prSet/>
      <dgm:spPr/>
      <dgm:t>
        <a:bodyPr/>
        <a:lstStyle/>
        <a:p>
          <a:endParaRPr lang="es-MX" sz="1400" b="1"/>
        </a:p>
      </dgm:t>
    </dgm:pt>
    <dgm:pt modelId="{8C956B63-40AB-4FF0-9E3F-D09675883D12}">
      <dgm:prSet custT="1"/>
      <dgm:spPr/>
      <dgm:t>
        <a:bodyPr/>
        <a:lstStyle/>
        <a:p>
          <a:pPr rtl="0"/>
          <a:r>
            <a:rPr lang="es-MX" sz="1400" b="1" dirty="0" smtClean="0"/>
            <a:t>LFT art. 513, 514, </a:t>
          </a:r>
          <a:r>
            <a:rPr lang="es-MX" sz="1400" b="1" dirty="0" err="1" smtClean="0"/>
            <a:t>fracc</a:t>
          </a:r>
          <a:r>
            <a:rPr lang="es-MX" sz="1400" b="1" dirty="0" smtClean="0"/>
            <a:t> 351</a:t>
          </a:r>
          <a:endParaRPr lang="es-MX" sz="1400" b="1" dirty="0"/>
        </a:p>
      </dgm:t>
    </dgm:pt>
    <dgm:pt modelId="{A20A95FD-A2B2-434D-8F6B-9499D28A925B}" type="parTrans" cxnId="{65B2BFD9-2529-4455-A569-A99BD97FC09B}">
      <dgm:prSet/>
      <dgm:spPr/>
      <dgm:t>
        <a:bodyPr/>
        <a:lstStyle/>
        <a:p>
          <a:endParaRPr lang="es-MX" sz="1400" b="1"/>
        </a:p>
      </dgm:t>
    </dgm:pt>
    <dgm:pt modelId="{43CFCE6D-653C-45D5-8D87-657B630AD57F}" type="sibTrans" cxnId="{65B2BFD9-2529-4455-A569-A99BD97FC09B}">
      <dgm:prSet/>
      <dgm:spPr/>
      <dgm:t>
        <a:bodyPr/>
        <a:lstStyle/>
        <a:p>
          <a:endParaRPr lang="es-MX" sz="1400" b="1"/>
        </a:p>
      </dgm:t>
    </dgm:pt>
    <dgm:pt modelId="{962E1EC2-BB94-4E29-BB5C-735AA32ACDC6}">
      <dgm:prSet custT="1"/>
      <dgm:spPr/>
      <dgm:t>
        <a:bodyPr/>
        <a:lstStyle/>
        <a:p>
          <a:pPr rtl="0"/>
          <a:r>
            <a:rPr lang="es-MX" sz="1400" b="1" smtClean="0"/>
            <a:t>Ley del Seguro Social</a:t>
          </a:r>
          <a:endParaRPr lang="es-MX" sz="1400" b="1"/>
        </a:p>
      </dgm:t>
    </dgm:pt>
    <dgm:pt modelId="{3B78550B-3CF3-48AA-8CE0-9D08A9EEB1AB}" type="parTrans" cxnId="{9CD6D87D-E565-4E4F-A4B4-ECDEB263280A}">
      <dgm:prSet/>
      <dgm:spPr/>
      <dgm:t>
        <a:bodyPr/>
        <a:lstStyle/>
        <a:p>
          <a:endParaRPr lang="es-MX" sz="1400" b="1"/>
        </a:p>
      </dgm:t>
    </dgm:pt>
    <dgm:pt modelId="{B65FC3A8-4204-4C68-B648-F43CA61564B4}" type="sibTrans" cxnId="{9CD6D87D-E565-4E4F-A4B4-ECDEB263280A}">
      <dgm:prSet/>
      <dgm:spPr/>
      <dgm:t>
        <a:bodyPr/>
        <a:lstStyle/>
        <a:p>
          <a:endParaRPr lang="es-MX" sz="1400" b="1"/>
        </a:p>
      </dgm:t>
    </dgm:pt>
    <dgm:pt modelId="{3FA5FD8F-D3EF-494F-89A7-35F24B8A4C5F}">
      <dgm:prSet custT="1"/>
      <dgm:spPr/>
      <dgm:t>
        <a:bodyPr/>
        <a:lstStyle/>
        <a:p>
          <a:pPr rtl="0"/>
          <a:r>
            <a:rPr lang="es-MX" sz="1400" b="1" dirty="0" smtClean="0"/>
            <a:t>Ley General de Salud</a:t>
          </a:r>
          <a:endParaRPr lang="es-MX" sz="1400" b="1" dirty="0"/>
        </a:p>
      </dgm:t>
    </dgm:pt>
    <dgm:pt modelId="{A8ACDE38-51F7-4531-8264-8EA3C485AB1C}" type="parTrans" cxnId="{7F8A9424-D05D-4D4E-9DFC-3B00722155A9}">
      <dgm:prSet/>
      <dgm:spPr/>
      <dgm:t>
        <a:bodyPr/>
        <a:lstStyle/>
        <a:p>
          <a:endParaRPr lang="es-MX" sz="1400" b="1"/>
        </a:p>
      </dgm:t>
    </dgm:pt>
    <dgm:pt modelId="{1D6E5504-0B13-4FB3-8AAC-34F30DBC1D77}" type="sibTrans" cxnId="{7F8A9424-D05D-4D4E-9DFC-3B00722155A9}">
      <dgm:prSet/>
      <dgm:spPr/>
      <dgm:t>
        <a:bodyPr/>
        <a:lstStyle/>
        <a:p>
          <a:endParaRPr lang="es-MX" sz="1400" b="1"/>
        </a:p>
      </dgm:t>
    </dgm:pt>
    <dgm:pt modelId="{AD05FD61-F4CF-486E-9E26-1C17BD08D692}">
      <dgm:prSet custT="1"/>
      <dgm:spPr/>
      <dgm:t>
        <a:bodyPr/>
        <a:lstStyle/>
        <a:p>
          <a:pPr rtl="0"/>
          <a:r>
            <a:rPr lang="es-MX" sz="1400" b="1" dirty="0" smtClean="0"/>
            <a:t>Ley General del Equilibrio Ecológico y protección al Medio Ambiente</a:t>
          </a:r>
          <a:endParaRPr lang="es-MX" sz="1400" b="1" dirty="0"/>
        </a:p>
      </dgm:t>
    </dgm:pt>
    <dgm:pt modelId="{36E90098-ADEB-4ADA-AD53-636DE9783552}" type="parTrans" cxnId="{6E30D515-2992-42DA-AA55-277AD21D9FD5}">
      <dgm:prSet/>
      <dgm:spPr/>
      <dgm:t>
        <a:bodyPr/>
        <a:lstStyle/>
        <a:p>
          <a:endParaRPr lang="es-MX" sz="1400" b="1"/>
        </a:p>
      </dgm:t>
    </dgm:pt>
    <dgm:pt modelId="{94176595-34BB-468F-BA06-7EBC75EF8986}" type="sibTrans" cxnId="{6E30D515-2992-42DA-AA55-277AD21D9FD5}">
      <dgm:prSet/>
      <dgm:spPr/>
      <dgm:t>
        <a:bodyPr/>
        <a:lstStyle/>
        <a:p>
          <a:endParaRPr lang="es-MX" sz="1400" b="1"/>
        </a:p>
      </dgm:t>
    </dgm:pt>
    <dgm:pt modelId="{21E54B68-B9A3-46F7-AAF5-8E668AD0B2E8}">
      <dgm:prSet custT="1"/>
      <dgm:spPr/>
      <dgm:t>
        <a:bodyPr/>
        <a:lstStyle/>
        <a:p>
          <a:pPr rtl="0"/>
          <a:r>
            <a:rPr lang="es-MX" sz="1400" b="1" smtClean="0"/>
            <a:t>Ley General sobre Metrología y Normalización</a:t>
          </a:r>
          <a:endParaRPr lang="es-MX" sz="1400" b="1"/>
        </a:p>
      </dgm:t>
    </dgm:pt>
    <dgm:pt modelId="{6F0D703D-6789-47C2-BF6A-6D0EF25048E7}" type="parTrans" cxnId="{6297ABF1-8AC0-433F-AA20-EEFB7BED6B10}">
      <dgm:prSet/>
      <dgm:spPr/>
      <dgm:t>
        <a:bodyPr/>
        <a:lstStyle/>
        <a:p>
          <a:endParaRPr lang="es-MX" sz="1400" b="1"/>
        </a:p>
      </dgm:t>
    </dgm:pt>
    <dgm:pt modelId="{3EAD0EA3-188C-4F20-AE4C-AFC057AED56D}" type="sibTrans" cxnId="{6297ABF1-8AC0-433F-AA20-EEFB7BED6B10}">
      <dgm:prSet/>
      <dgm:spPr/>
      <dgm:t>
        <a:bodyPr/>
        <a:lstStyle/>
        <a:p>
          <a:endParaRPr lang="es-MX" sz="1400" b="1"/>
        </a:p>
      </dgm:t>
    </dgm:pt>
    <dgm:pt modelId="{9D973EC9-13A3-44A1-A151-205B45DD478B}">
      <dgm:prSet custT="1"/>
      <dgm:spPr/>
      <dgm:t>
        <a:bodyPr/>
        <a:lstStyle/>
        <a:p>
          <a:pPr rtl="0"/>
          <a:r>
            <a:rPr lang="es-MX" sz="1400" b="1" smtClean="0"/>
            <a:t>Tratados Internacionales</a:t>
          </a:r>
          <a:endParaRPr lang="es-MX" sz="1400" b="1"/>
        </a:p>
      </dgm:t>
    </dgm:pt>
    <dgm:pt modelId="{439C91CF-5185-4E36-9724-A990122A3EB1}" type="parTrans" cxnId="{48FD859A-F701-45F4-BCB3-72A644B1425C}">
      <dgm:prSet/>
      <dgm:spPr/>
      <dgm:t>
        <a:bodyPr/>
        <a:lstStyle/>
        <a:p>
          <a:endParaRPr lang="es-MX" sz="1400" b="1"/>
        </a:p>
      </dgm:t>
    </dgm:pt>
    <dgm:pt modelId="{A8575D90-BEBF-42DE-9E3B-70A449818938}" type="sibTrans" cxnId="{48FD859A-F701-45F4-BCB3-72A644B1425C}">
      <dgm:prSet/>
      <dgm:spPr/>
      <dgm:t>
        <a:bodyPr/>
        <a:lstStyle/>
        <a:p>
          <a:endParaRPr lang="es-MX" sz="1400" b="1"/>
        </a:p>
      </dgm:t>
    </dgm:pt>
    <dgm:pt modelId="{B49BA175-CA40-4077-BB56-397A1C827149}">
      <dgm:prSet custT="1"/>
      <dgm:spPr/>
      <dgm:t>
        <a:bodyPr/>
        <a:lstStyle/>
        <a:p>
          <a:pPr rtl="0"/>
          <a:r>
            <a:rPr lang="es-MX" sz="1400" b="1" dirty="0" smtClean="0"/>
            <a:t>Reglamento Federal de Seguridad, Higiene y Medio Ambiente de Trabajo</a:t>
          </a:r>
          <a:endParaRPr lang="es-MX" sz="1400" b="1" dirty="0"/>
        </a:p>
      </dgm:t>
    </dgm:pt>
    <dgm:pt modelId="{1856AD89-74B5-47FB-A245-B32EECD8C61C}" type="parTrans" cxnId="{A118919B-0F5E-435B-AC2E-98C1AE8576CA}">
      <dgm:prSet/>
      <dgm:spPr/>
      <dgm:t>
        <a:bodyPr/>
        <a:lstStyle/>
        <a:p>
          <a:endParaRPr lang="es-MX" sz="1400" b="1"/>
        </a:p>
      </dgm:t>
    </dgm:pt>
    <dgm:pt modelId="{974554B3-5ED1-4BB6-B300-C7BD29EAC92B}" type="sibTrans" cxnId="{A118919B-0F5E-435B-AC2E-98C1AE8576CA}">
      <dgm:prSet/>
      <dgm:spPr/>
      <dgm:t>
        <a:bodyPr/>
        <a:lstStyle/>
        <a:p>
          <a:endParaRPr lang="es-MX" sz="1400" b="1"/>
        </a:p>
      </dgm:t>
    </dgm:pt>
    <dgm:pt modelId="{7A6463ED-487B-4793-8754-6BF4A79B50A8}">
      <dgm:prSet custT="1"/>
      <dgm:spPr/>
      <dgm:t>
        <a:bodyPr/>
        <a:lstStyle/>
        <a:p>
          <a:pPr rtl="0"/>
          <a:r>
            <a:rPr lang="es-MX" sz="1400" b="1" smtClean="0"/>
            <a:t>Normas Oficiales Mexicanas</a:t>
          </a:r>
          <a:endParaRPr lang="es-MX" sz="1400" b="1"/>
        </a:p>
      </dgm:t>
    </dgm:pt>
    <dgm:pt modelId="{3C4EE84A-3604-4E35-B4C2-6EFE970468C5}" type="parTrans" cxnId="{0E3DB18A-9A03-49A3-BE75-D159A73051B2}">
      <dgm:prSet/>
      <dgm:spPr/>
      <dgm:t>
        <a:bodyPr/>
        <a:lstStyle/>
        <a:p>
          <a:endParaRPr lang="es-MX" sz="1400" b="1"/>
        </a:p>
      </dgm:t>
    </dgm:pt>
    <dgm:pt modelId="{D5ACA66D-543D-4B14-B01E-62F2781CA31D}" type="sibTrans" cxnId="{0E3DB18A-9A03-49A3-BE75-D159A73051B2}">
      <dgm:prSet/>
      <dgm:spPr/>
      <dgm:t>
        <a:bodyPr/>
        <a:lstStyle/>
        <a:p>
          <a:endParaRPr lang="es-MX" sz="1400" b="1"/>
        </a:p>
      </dgm:t>
    </dgm:pt>
    <dgm:pt modelId="{645ADB7A-4B0D-4D9A-B688-B5B97D612086}">
      <dgm:prSet custT="1"/>
      <dgm:spPr/>
      <dgm:t>
        <a:bodyPr/>
        <a:lstStyle/>
        <a:p>
          <a:pPr rtl="0"/>
          <a:endParaRPr lang="es-MX" sz="1400" b="1" dirty="0"/>
        </a:p>
      </dgm:t>
    </dgm:pt>
    <dgm:pt modelId="{3C490CCF-47B7-4B5B-8A75-733DADBDED61}" type="parTrans" cxnId="{513FEB62-85E7-41E8-A5A0-C3B69C1905A5}">
      <dgm:prSet/>
      <dgm:spPr/>
      <dgm:t>
        <a:bodyPr/>
        <a:lstStyle/>
        <a:p>
          <a:endParaRPr lang="es-MX" sz="1400" b="1"/>
        </a:p>
      </dgm:t>
    </dgm:pt>
    <dgm:pt modelId="{5F1075DD-8BDF-46B1-82D3-4BF2D57734C2}" type="sibTrans" cxnId="{513FEB62-85E7-41E8-A5A0-C3B69C1905A5}">
      <dgm:prSet/>
      <dgm:spPr/>
      <dgm:t>
        <a:bodyPr/>
        <a:lstStyle/>
        <a:p>
          <a:endParaRPr lang="es-MX" sz="1400" b="1"/>
        </a:p>
      </dgm:t>
    </dgm:pt>
    <dgm:pt modelId="{14F11E73-860A-4562-9936-E3B3D32A8E75}" type="pres">
      <dgm:prSet presAssocID="{1B8EDF7B-6CD5-4118-AD60-37FF2AD8EE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65CBBE8-C18E-4057-861F-1C2838B050AD}" type="pres">
      <dgm:prSet presAssocID="{29145ABC-21D6-4D7F-AC2C-D3613000B8E1}" presName="Name8" presStyleCnt="0"/>
      <dgm:spPr/>
      <dgm:t>
        <a:bodyPr/>
        <a:lstStyle/>
        <a:p>
          <a:endParaRPr lang="es-MX"/>
        </a:p>
      </dgm:t>
    </dgm:pt>
    <dgm:pt modelId="{D4064FC2-2777-43AF-9A73-537DD360AB57}" type="pres">
      <dgm:prSet presAssocID="{29145ABC-21D6-4D7F-AC2C-D3613000B8E1}" presName="level" presStyleLbl="node1" presStyleIdx="0" presStyleCnt="10" custLinFactNeighborX="-375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3A57462-484B-4E7D-9BB8-54D91616A805}" type="pres">
      <dgm:prSet presAssocID="{29145ABC-21D6-4D7F-AC2C-D3613000B8E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2F6BFDC-7B92-4E7C-B05E-FE7CDEDA2BD1}" type="pres">
      <dgm:prSet presAssocID="{8C956B63-40AB-4FF0-9E3F-D09675883D12}" presName="Name8" presStyleCnt="0"/>
      <dgm:spPr/>
      <dgm:t>
        <a:bodyPr/>
        <a:lstStyle/>
        <a:p>
          <a:endParaRPr lang="es-MX"/>
        </a:p>
      </dgm:t>
    </dgm:pt>
    <dgm:pt modelId="{8D54225F-2768-418A-8FFF-2BD00C34BF28}" type="pres">
      <dgm:prSet presAssocID="{8C956B63-40AB-4FF0-9E3F-D09675883D12}" presName="level" presStyleLbl="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EF3F88-58F0-438A-9A47-0D3B72DD5651}" type="pres">
      <dgm:prSet presAssocID="{8C956B63-40AB-4FF0-9E3F-D09675883D1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C1388FC-78B5-46FA-BC22-21076FD56CF4}" type="pres">
      <dgm:prSet presAssocID="{962E1EC2-BB94-4E29-BB5C-735AA32ACDC6}" presName="Name8" presStyleCnt="0"/>
      <dgm:spPr/>
      <dgm:t>
        <a:bodyPr/>
        <a:lstStyle/>
        <a:p>
          <a:endParaRPr lang="es-MX"/>
        </a:p>
      </dgm:t>
    </dgm:pt>
    <dgm:pt modelId="{FAB2E7FA-AEB2-4791-9017-A72CDFD9A101}" type="pres">
      <dgm:prSet presAssocID="{962E1EC2-BB94-4E29-BB5C-735AA32ACDC6}" presName="level" presStyleLbl="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DD9EBF-D608-4A5B-85AA-737094C50166}" type="pres">
      <dgm:prSet presAssocID="{962E1EC2-BB94-4E29-BB5C-735AA32ACD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EEB7DD4-9D50-4811-BD04-5F75582F0B2A}" type="pres">
      <dgm:prSet presAssocID="{3FA5FD8F-D3EF-494F-89A7-35F24B8A4C5F}" presName="Name8" presStyleCnt="0"/>
      <dgm:spPr/>
      <dgm:t>
        <a:bodyPr/>
        <a:lstStyle/>
        <a:p>
          <a:endParaRPr lang="es-MX"/>
        </a:p>
      </dgm:t>
    </dgm:pt>
    <dgm:pt modelId="{6FA070C5-74A6-4A8B-867A-60F81C5D0DA7}" type="pres">
      <dgm:prSet presAssocID="{3FA5FD8F-D3EF-494F-89A7-35F24B8A4C5F}" presName="level" presStyleLbl="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AFD883-D6B8-486D-9EF9-8B3508F6A102}" type="pres">
      <dgm:prSet presAssocID="{3FA5FD8F-D3EF-494F-89A7-35F24B8A4C5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69843E-425B-49C3-A89D-3C3507F074FC}" type="pres">
      <dgm:prSet presAssocID="{AD05FD61-F4CF-486E-9E26-1C17BD08D692}" presName="Name8" presStyleCnt="0"/>
      <dgm:spPr/>
      <dgm:t>
        <a:bodyPr/>
        <a:lstStyle/>
        <a:p>
          <a:endParaRPr lang="es-MX"/>
        </a:p>
      </dgm:t>
    </dgm:pt>
    <dgm:pt modelId="{A12AB74F-58DF-4B93-AE4B-86CBB3173FAC}" type="pres">
      <dgm:prSet presAssocID="{AD05FD61-F4CF-486E-9E26-1C17BD08D692}" presName="level" presStyleLbl="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5224E3A-DD1D-412D-83F1-A25D5FE6A351}" type="pres">
      <dgm:prSet presAssocID="{AD05FD61-F4CF-486E-9E26-1C17BD08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58B9FC6-A764-4AE5-9D14-E5D608ADED98}" type="pres">
      <dgm:prSet presAssocID="{21E54B68-B9A3-46F7-AAF5-8E668AD0B2E8}" presName="Name8" presStyleCnt="0"/>
      <dgm:spPr/>
      <dgm:t>
        <a:bodyPr/>
        <a:lstStyle/>
        <a:p>
          <a:endParaRPr lang="es-MX"/>
        </a:p>
      </dgm:t>
    </dgm:pt>
    <dgm:pt modelId="{11AD0F7C-68A0-4DD4-98D6-3347F8C694D2}" type="pres">
      <dgm:prSet presAssocID="{21E54B68-B9A3-46F7-AAF5-8E668AD0B2E8}" presName="level" presStyleLbl="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287225-E845-44EA-8C7B-3FCEB9D3FBB8}" type="pres">
      <dgm:prSet presAssocID="{21E54B68-B9A3-46F7-AAF5-8E668AD0B2E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D7DFD5C-BF42-44F0-B5FA-47D5B1B1834C}" type="pres">
      <dgm:prSet presAssocID="{9D973EC9-13A3-44A1-A151-205B45DD478B}" presName="Name8" presStyleCnt="0"/>
      <dgm:spPr/>
      <dgm:t>
        <a:bodyPr/>
        <a:lstStyle/>
        <a:p>
          <a:endParaRPr lang="es-MX"/>
        </a:p>
      </dgm:t>
    </dgm:pt>
    <dgm:pt modelId="{98990489-5333-4765-999B-47DB5CC02B16}" type="pres">
      <dgm:prSet presAssocID="{9D973EC9-13A3-44A1-A151-205B45DD478B}" presName="level" presStyleLbl="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6BC1A10-5F89-45F2-B477-3A75917C5D7A}" type="pres">
      <dgm:prSet presAssocID="{9D973EC9-13A3-44A1-A151-205B45DD478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334E802-44F1-4ED5-8186-35D71F6BFE29}" type="pres">
      <dgm:prSet presAssocID="{B49BA175-CA40-4077-BB56-397A1C827149}" presName="Name8" presStyleCnt="0"/>
      <dgm:spPr/>
      <dgm:t>
        <a:bodyPr/>
        <a:lstStyle/>
        <a:p>
          <a:endParaRPr lang="es-MX"/>
        </a:p>
      </dgm:t>
    </dgm:pt>
    <dgm:pt modelId="{5B38148C-9293-4308-BD09-9AEC8EA8B34F}" type="pres">
      <dgm:prSet presAssocID="{B49BA175-CA40-4077-BB56-397A1C827149}" presName="level" presStyleLbl="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EED11C1-C272-4346-B968-98AE9434CC18}" type="pres">
      <dgm:prSet presAssocID="{B49BA175-CA40-4077-BB56-397A1C82714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6BE2E2E-44BE-41E6-9158-D27FE7653280}" type="pres">
      <dgm:prSet presAssocID="{7A6463ED-487B-4793-8754-6BF4A79B50A8}" presName="Name8" presStyleCnt="0"/>
      <dgm:spPr/>
      <dgm:t>
        <a:bodyPr/>
        <a:lstStyle/>
        <a:p>
          <a:endParaRPr lang="es-MX"/>
        </a:p>
      </dgm:t>
    </dgm:pt>
    <dgm:pt modelId="{361BF498-FF44-4D04-9317-D2EEB4544595}" type="pres">
      <dgm:prSet presAssocID="{7A6463ED-487B-4793-8754-6BF4A79B50A8}" presName="level" presStyleLbl="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589819D-7180-464B-BD75-E37EE6C26D9F}" type="pres">
      <dgm:prSet presAssocID="{7A6463ED-487B-4793-8754-6BF4A79B50A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7BF223D-65ED-4EF5-8764-4C52394BDE6D}" type="pres">
      <dgm:prSet presAssocID="{645ADB7A-4B0D-4D9A-B688-B5B97D612086}" presName="Name8" presStyleCnt="0"/>
      <dgm:spPr/>
      <dgm:t>
        <a:bodyPr/>
        <a:lstStyle/>
        <a:p>
          <a:endParaRPr lang="es-MX"/>
        </a:p>
      </dgm:t>
    </dgm:pt>
    <dgm:pt modelId="{06130FA8-0F63-41D0-B183-52008EC5A391}" type="pres">
      <dgm:prSet presAssocID="{645ADB7A-4B0D-4D9A-B688-B5B97D612086}" presName="level" presStyleLbl="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F9F8F2-06F3-4731-B7D2-81914ECBFAED}" type="pres">
      <dgm:prSet presAssocID="{645ADB7A-4B0D-4D9A-B688-B5B97D6120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CD6D87D-E565-4E4F-A4B4-ECDEB263280A}" srcId="{1B8EDF7B-6CD5-4118-AD60-37FF2AD8EEA7}" destId="{962E1EC2-BB94-4E29-BB5C-735AA32ACDC6}" srcOrd="2" destOrd="0" parTransId="{3B78550B-3CF3-48AA-8CE0-9D08A9EEB1AB}" sibTransId="{B65FC3A8-4204-4C68-B648-F43CA61564B4}"/>
    <dgm:cxn modelId="{0E3DB18A-9A03-49A3-BE75-D159A73051B2}" srcId="{1B8EDF7B-6CD5-4118-AD60-37FF2AD8EEA7}" destId="{7A6463ED-487B-4793-8754-6BF4A79B50A8}" srcOrd="8" destOrd="0" parTransId="{3C4EE84A-3604-4E35-B4C2-6EFE970468C5}" sibTransId="{D5ACA66D-543D-4B14-B01E-62F2781CA31D}"/>
    <dgm:cxn modelId="{66FD48B5-692D-4C00-B037-9C6085092937}" type="presOf" srcId="{962E1EC2-BB94-4E29-BB5C-735AA32ACDC6}" destId="{FAB2E7FA-AEB2-4791-9017-A72CDFD9A101}" srcOrd="0" destOrd="0" presId="urn:microsoft.com/office/officeart/2005/8/layout/pyramid1"/>
    <dgm:cxn modelId="{6E30D515-2992-42DA-AA55-277AD21D9FD5}" srcId="{1B8EDF7B-6CD5-4118-AD60-37FF2AD8EEA7}" destId="{AD05FD61-F4CF-486E-9E26-1C17BD08D692}" srcOrd="4" destOrd="0" parTransId="{36E90098-ADEB-4ADA-AD53-636DE9783552}" sibTransId="{94176595-34BB-468F-BA06-7EBC75EF8986}"/>
    <dgm:cxn modelId="{48FD859A-F701-45F4-BCB3-72A644B1425C}" srcId="{1B8EDF7B-6CD5-4118-AD60-37FF2AD8EEA7}" destId="{9D973EC9-13A3-44A1-A151-205B45DD478B}" srcOrd="6" destOrd="0" parTransId="{439C91CF-5185-4E36-9724-A990122A3EB1}" sibTransId="{A8575D90-BEBF-42DE-9E3B-70A449818938}"/>
    <dgm:cxn modelId="{8C99107D-D6D1-4877-BDAD-0EAD4A2955D6}" type="presOf" srcId="{962E1EC2-BB94-4E29-BB5C-735AA32ACDC6}" destId="{15DD9EBF-D608-4A5B-85AA-737094C50166}" srcOrd="1" destOrd="0" presId="urn:microsoft.com/office/officeart/2005/8/layout/pyramid1"/>
    <dgm:cxn modelId="{00B2D1E6-F6B3-4644-8721-046EABBC0D1E}" type="presOf" srcId="{7A6463ED-487B-4793-8754-6BF4A79B50A8}" destId="{361BF498-FF44-4D04-9317-D2EEB4544595}" srcOrd="0" destOrd="0" presId="urn:microsoft.com/office/officeart/2005/8/layout/pyramid1"/>
    <dgm:cxn modelId="{6297ABF1-8AC0-433F-AA20-EEFB7BED6B10}" srcId="{1B8EDF7B-6CD5-4118-AD60-37FF2AD8EEA7}" destId="{21E54B68-B9A3-46F7-AAF5-8E668AD0B2E8}" srcOrd="5" destOrd="0" parTransId="{6F0D703D-6789-47C2-BF6A-6D0EF25048E7}" sibTransId="{3EAD0EA3-188C-4F20-AE4C-AFC057AED56D}"/>
    <dgm:cxn modelId="{0265EEA8-0A18-4025-AD87-4A622A08AAEB}" type="presOf" srcId="{9D973EC9-13A3-44A1-A151-205B45DD478B}" destId="{C6BC1A10-5F89-45F2-B477-3A75917C5D7A}" srcOrd="1" destOrd="0" presId="urn:microsoft.com/office/officeart/2005/8/layout/pyramid1"/>
    <dgm:cxn modelId="{11695763-BED5-447D-8010-8432CCBCD7B7}" type="presOf" srcId="{1B8EDF7B-6CD5-4118-AD60-37FF2AD8EEA7}" destId="{14F11E73-860A-4562-9936-E3B3D32A8E75}" srcOrd="0" destOrd="0" presId="urn:microsoft.com/office/officeart/2005/8/layout/pyramid1"/>
    <dgm:cxn modelId="{451217F2-6388-4E1F-8359-83CB4768BB18}" srcId="{1B8EDF7B-6CD5-4118-AD60-37FF2AD8EEA7}" destId="{29145ABC-21D6-4D7F-AC2C-D3613000B8E1}" srcOrd="0" destOrd="0" parTransId="{5998AA1C-414B-4A7F-8481-970112E71CBA}" sibTransId="{9D2AAD8F-04A8-468F-A6CC-7C282FF8A1E8}"/>
    <dgm:cxn modelId="{8FE6DC34-335A-4D4A-BF52-48EA95450887}" type="presOf" srcId="{9D973EC9-13A3-44A1-A151-205B45DD478B}" destId="{98990489-5333-4765-999B-47DB5CC02B16}" srcOrd="0" destOrd="0" presId="urn:microsoft.com/office/officeart/2005/8/layout/pyramid1"/>
    <dgm:cxn modelId="{513FEB62-85E7-41E8-A5A0-C3B69C1905A5}" srcId="{1B8EDF7B-6CD5-4118-AD60-37FF2AD8EEA7}" destId="{645ADB7A-4B0D-4D9A-B688-B5B97D612086}" srcOrd="9" destOrd="0" parTransId="{3C490CCF-47B7-4B5B-8A75-733DADBDED61}" sibTransId="{5F1075DD-8BDF-46B1-82D3-4BF2D57734C2}"/>
    <dgm:cxn modelId="{A118919B-0F5E-435B-AC2E-98C1AE8576CA}" srcId="{1B8EDF7B-6CD5-4118-AD60-37FF2AD8EEA7}" destId="{B49BA175-CA40-4077-BB56-397A1C827149}" srcOrd="7" destOrd="0" parTransId="{1856AD89-74B5-47FB-A245-B32EECD8C61C}" sibTransId="{974554B3-5ED1-4BB6-B300-C7BD29EAC92B}"/>
    <dgm:cxn modelId="{3ACA500E-CE7E-44DE-9785-00DB106B8FB4}" type="presOf" srcId="{7A6463ED-487B-4793-8754-6BF4A79B50A8}" destId="{2589819D-7180-464B-BD75-E37EE6C26D9F}" srcOrd="1" destOrd="0" presId="urn:microsoft.com/office/officeart/2005/8/layout/pyramid1"/>
    <dgm:cxn modelId="{3EB949D0-5D83-4900-AC00-633B5FE8188C}" type="presOf" srcId="{645ADB7A-4B0D-4D9A-B688-B5B97D612086}" destId="{06130FA8-0F63-41D0-B183-52008EC5A391}" srcOrd="0" destOrd="0" presId="urn:microsoft.com/office/officeart/2005/8/layout/pyramid1"/>
    <dgm:cxn modelId="{CEB5BDA2-731F-4BF7-BC68-60558F61AE5A}" type="presOf" srcId="{29145ABC-21D6-4D7F-AC2C-D3613000B8E1}" destId="{D4064FC2-2777-43AF-9A73-537DD360AB57}" srcOrd="0" destOrd="0" presId="urn:microsoft.com/office/officeart/2005/8/layout/pyramid1"/>
    <dgm:cxn modelId="{B60A090A-F4D3-4845-B7DF-F803D8F0C0AB}" type="presOf" srcId="{645ADB7A-4B0D-4D9A-B688-B5B97D612086}" destId="{19F9F8F2-06F3-4731-B7D2-81914ECBFAED}" srcOrd="1" destOrd="0" presId="urn:microsoft.com/office/officeart/2005/8/layout/pyramid1"/>
    <dgm:cxn modelId="{2807C067-923B-4818-8E40-B15E89716799}" type="presOf" srcId="{21E54B68-B9A3-46F7-AAF5-8E668AD0B2E8}" destId="{94287225-E845-44EA-8C7B-3FCEB9D3FBB8}" srcOrd="1" destOrd="0" presId="urn:microsoft.com/office/officeart/2005/8/layout/pyramid1"/>
    <dgm:cxn modelId="{7F8A9424-D05D-4D4E-9DFC-3B00722155A9}" srcId="{1B8EDF7B-6CD5-4118-AD60-37FF2AD8EEA7}" destId="{3FA5FD8F-D3EF-494F-89A7-35F24B8A4C5F}" srcOrd="3" destOrd="0" parTransId="{A8ACDE38-51F7-4531-8264-8EA3C485AB1C}" sibTransId="{1D6E5504-0B13-4FB3-8AAC-34F30DBC1D77}"/>
    <dgm:cxn modelId="{F76E5FC5-AAD4-4E4A-86BA-F0E46395737C}" type="presOf" srcId="{B49BA175-CA40-4077-BB56-397A1C827149}" destId="{5B38148C-9293-4308-BD09-9AEC8EA8B34F}" srcOrd="0" destOrd="0" presId="urn:microsoft.com/office/officeart/2005/8/layout/pyramid1"/>
    <dgm:cxn modelId="{260DE5AE-81BB-427B-927B-B11941125058}" type="presOf" srcId="{3FA5FD8F-D3EF-494F-89A7-35F24B8A4C5F}" destId="{7AAFD883-D6B8-486D-9EF9-8B3508F6A102}" srcOrd="1" destOrd="0" presId="urn:microsoft.com/office/officeart/2005/8/layout/pyramid1"/>
    <dgm:cxn modelId="{FCCE7FE8-0D2A-4A3C-95EC-70B4FB310E20}" type="presOf" srcId="{8C956B63-40AB-4FF0-9E3F-D09675883D12}" destId="{8D54225F-2768-418A-8FFF-2BD00C34BF28}" srcOrd="0" destOrd="0" presId="urn:microsoft.com/office/officeart/2005/8/layout/pyramid1"/>
    <dgm:cxn modelId="{488A1ED1-AE46-4365-9C75-A6ECFC647665}" type="presOf" srcId="{21E54B68-B9A3-46F7-AAF5-8E668AD0B2E8}" destId="{11AD0F7C-68A0-4DD4-98D6-3347F8C694D2}" srcOrd="0" destOrd="0" presId="urn:microsoft.com/office/officeart/2005/8/layout/pyramid1"/>
    <dgm:cxn modelId="{65B2BFD9-2529-4455-A569-A99BD97FC09B}" srcId="{1B8EDF7B-6CD5-4118-AD60-37FF2AD8EEA7}" destId="{8C956B63-40AB-4FF0-9E3F-D09675883D12}" srcOrd="1" destOrd="0" parTransId="{A20A95FD-A2B2-434D-8F6B-9499D28A925B}" sibTransId="{43CFCE6D-653C-45D5-8D87-657B630AD57F}"/>
    <dgm:cxn modelId="{744286DA-76A9-497D-A0DC-D17205E4E138}" type="presOf" srcId="{AD05FD61-F4CF-486E-9E26-1C17BD08D692}" destId="{D5224E3A-DD1D-412D-83F1-A25D5FE6A351}" srcOrd="1" destOrd="0" presId="urn:microsoft.com/office/officeart/2005/8/layout/pyramid1"/>
    <dgm:cxn modelId="{56CD404E-9C7C-4AC6-A5CE-71E5AA825FAC}" type="presOf" srcId="{8C956B63-40AB-4FF0-9E3F-D09675883D12}" destId="{21EF3F88-58F0-438A-9A47-0D3B72DD5651}" srcOrd="1" destOrd="0" presId="urn:microsoft.com/office/officeart/2005/8/layout/pyramid1"/>
    <dgm:cxn modelId="{B882B3B6-B042-44C4-89A3-26D7B9C886AF}" type="presOf" srcId="{AD05FD61-F4CF-486E-9E26-1C17BD08D692}" destId="{A12AB74F-58DF-4B93-AE4B-86CBB3173FAC}" srcOrd="0" destOrd="0" presId="urn:microsoft.com/office/officeart/2005/8/layout/pyramid1"/>
    <dgm:cxn modelId="{2091AAFC-D8A1-49EC-9209-DC33CFCECEF8}" type="presOf" srcId="{3FA5FD8F-D3EF-494F-89A7-35F24B8A4C5F}" destId="{6FA070C5-74A6-4A8B-867A-60F81C5D0DA7}" srcOrd="0" destOrd="0" presId="urn:microsoft.com/office/officeart/2005/8/layout/pyramid1"/>
    <dgm:cxn modelId="{3BC681E1-C1AE-4BFB-9877-8C5DE6CC21C6}" type="presOf" srcId="{B49BA175-CA40-4077-BB56-397A1C827149}" destId="{2EED11C1-C272-4346-B968-98AE9434CC18}" srcOrd="1" destOrd="0" presId="urn:microsoft.com/office/officeart/2005/8/layout/pyramid1"/>
    <dgm:cxn modelId="{5705AEA4-9E93-4F76-992E-28DF8A99AC35}" type="presOf" srcId="{29145ABC-21D6-4D7F-AC2C-D3613000B8E1}" destId="{23A57462-484B-4E7D-9BB8-54D91616A805}" srcOrd="1" destOrd="0" presId="urn:microsoft.com/office/officeart/2005/8/layout/pyramid1"/>
    <dgm:cxn modelId="{9CDF1C36-4D8A-4983-89FF-C0B0EB9D099A}" type="presParOf" srcId="{14F11E73-860A-4562-9936-E3B3D32A8E75}" destId="{A65CBBE8-C18E-4057-861F-1C2838B050AD}" srcOrd="0" destOrd="0" presId="urn:microsoft.com/office/officeart/2005/8/layout/pyramid1"/>
    <dgm:cxn modelId="{EEC91E9F-B9EB-42E7-9F4C-BFF5F2E2EC27}" type="presParOf" srcId="{A65CBBE8-C18E-4057-861F-1C2838B050AD}" destId="{D4064FC2-2777-43AF-9A73-537DD360AB57}" srcOrd="0" destOrd="0" presId="urn:microsoft.com/office/officeart/2005/8/layout/pyramid1"/>
    <dgm:cxn modelId="{FB4A766A-5D27-4FE4-8FA6-613B82E91FD5}" type="presParOf" srcId="{A65CBBE8-C18E-4057-861F-1C2838B050AD}" destId="{23A57462-484B-4E7D-9BB8-54D91616A805}" srcOrd="1" destOrd="0" presId="urn:microsoft.com/office/officeart/2005/8/layout/pyramid1"/>
    <dgm:cxn modelId="{3AC2232B-3871-4CBE-8740-0F02466035C8}" type="presParOf" srcId="{14F11E73-860A-4562-9936-E3B3D32A8E75}" destId="{92F6BFDC-7B92-4E7C-B05E-FE7CDEDA2BD1}" srcOrd="1" destOrd="0" presId="urn:microsoft.com/office/officeart/2005/8/layout/pyramid1"/>
    <dgm:cxn modelId="{6B015846-0B1C-4E67-B874-DF86D8DCE35A}" type="presParOf" srcId="{92F6BFDC-7B92-4E7C-B05E-FE7CDEDA2BD1}" destId="{8D54225F-2768-418A-8FFF-2BD00C34BF28}" srcOrd="0" destOrd="0" presId="urn:microsoft.com/office/officeart/2005/8/layout/pyramid1"/>
    <dgm:cxn modelId="{4B3CE51B-8379-41E4-BBC2-8DDF595EB5AA}" type="presParOf" srcId="{92F6BFDC-7B92-4E7C-B05E-FE7CDEDA2BD1}" destId="{21EF3F88-58F0-438A-9A47-0D3B72DD5651}" srcOrd="1" destOrd="0" presId="urn:microsoft.com/office/officeart/2005/8/layout/pyramid1"/>
    <dgm:cxn modelId="{47B6C500-A885-4141-B7D4-0A6FF4C390D4}" type="presParOf" srcId="{14F11E73-860A-4562-9936-E3B3D32A8E75}" destId="{4C1388FC-78B5-46FA-BC22-21076FD56CF4}" srcOrd="2" destOrd="0" presId="urn:microsoft.com/office/officeart/2005/8/layout/pyramid1"/>
    <dgm:cxn modelId="{C09A51CA-1AE0-4447-8F8A-3F2D03463EEB}" type="presParOf" srcId="{4C1388FC-78B5-46FA-BC22-21076FD56CF4}" destId="{FAB2E7FA-AEB2-4791-9017-A72CDFD9A101}" srcOrd="0" destOrd="0" presId="urn:microsoft.com/office/officeart/2005/8/layout/pyramid1"/>
    <dgm:cxn modelId="{131FA0A5-97E7-4136-9D14-322A896AC662}" type="presParOf" srcId="{4C1388FC-78B5-46FA-BC22-21076FD56CF4}" destId="{15DD9EBF-D608-4A5B-85AA-737094C50166}" srcOrd="1" destOrd="0" presId="urn:microsoft.com/office/officeart/2005/8/layout/pyramid1"/>
    <dgm:cxn modelId="{3FB6DAD6-4E05-40DE-999A-DC3BDDC51B39}" type="presParOf" srcId="{14F11E73-860A-4562-9936-E3B3D32A8E75}" destId="{0EEB7DD4-9D50-4811-BD04-5F75582F0B2A}" srcOrd="3" destOrd="0" presId="urn:microsoft.com/office/officeart/2005/8/layout/pyramid1"/>
    <dgm:cxn modelId="{7B7A9A46-71D0-4BCC-80F5-7B54706E49B9}" type="presParOf" srcId="{0EEB7DD4-9D50-4811-BD04-5F75582F0B2A}" destId="{6FA070C5-74A6-4A8B-867A-60F81C5D0DA7}" srcOrd="0" destOrd="0" presId="urn:microsoft.com/office/officeart/2005/8/layout/pyramid1"/>
    <dgm:cxn modelId="{49972FC8-6B70-40A9-B3EE-1DD95BB34B51}" type="presParOf" srcId="{0EEB7DD4-9D50-4811-BD04-5F75582F0B2A}" destId="{7AAFD883-D6B8-486D-9EF9-8B3508F6A102}" srcOrd="1" destOrd="0" presId="urn:microsoft.com/office/officeart/2005/8/layout/pyramid1"/>
    <dgm:cxn modelId="{99BC07C3-F4B3-4A34-A294-B93FB70B5BF9}" type="presParOf" srcId="{14F11E73-860A-4562-9936-E3B3D32A8E75}" destId="{9469843E-425B-49C3-A89D-3C3507F074FC}" srcOrd="4" destOrd="0" presId="urn:microsoft.com/office/officeart/2005/8/layout/pyramid1"/>
    <dgm:cxn modelId="{55B7A761-8F0E-499F-B808-9090EE6D8F86}" type="presParOf" srcId="{9469843E-425B-49C3-A89D-3C3507F074FC}" destId="{A12AB74F-58DF-4B93-AE4B-86CBB3173FAC}" srcOrd="0" destOrd="0" presId="urn:microsoft.com/office/officeart/2005/8/layout/pyramid1"/>
    <dgm:cxn modelId="{30C3B504-00FA-4F21-A5C7-2CC6AB12AC9E}" type="presParOf" srcId="{9469843E-425B-49C3-A89D-3C3507F074FC}" destId="{D5224E3A-DD1D-412D-83F1-A25D5FE6A351}" srcOrd="1" destOrd="0" presId="urn:microsoft.com/office/officeart/2005/8/layout/pyramid1"/>
    <dgm:cxn modelId="{867F7242-F04E-4503-B6D4-AB96DBDF172E}" type="presParOf" srcId="{14F11E73-860A-4562-9936-E3B3D32A8E75}" destId="{458B9FC6-A764-4AE5-9D14-E5D608ADED98}" srcOrd="5" destOrd="0" presId="urn:microsoft.com/office/officeart/2005/8/layout/pyramid1"/>
    <dgm:cxn modelId="{D440B0AE-BBC0-466D-9F0C-6CDA0252CFC4}" type="presParOf" srcId="{458B9FC6-A764-4AE5-9D14-E5D608ADED98}" destId="{11AD0F7C-68A0-4DD4-98D6-3347F8C694D2}" srcOrd="0" destOrd="0" presId="urn:microsoft.com/office/officeart/2005/8/layout/pyramid1"/>
    <dgm:cxn modelId="{9F37FC3A-332F-4CFF-A020-FA15E7E88F66}" type="presParOf" srcId="{458B9FC6-A764-4AE5-9D14-E5D608ADED98}" destId="{94287225-E845-44EA-8C7B-3FCEB9D3FBB8}" srcOrd="1" destOrd="0" presId="urn:microsoft.com/office/officeart/2005/8/layout/pyramid1"/>
    <dgm:cxn modelId="{A8CA1132-D1A5-4777-8130-242873BB3F83}" type="presParOf" srcId="{14F11E73-860A-4562-9936-E3B3D32A8E75}" destId="{AD7DFD5C-BF42-44F0-B5FA-47D5B1B1834C}" srcOrd="6" destOrd="0" presId="urn:microsoft.com/office/officeart/2005/8/layout/pyramid1"/>
    <dgm:cxn modelId="{02D64CF5-D535-41D1-90C7-EFAA7330AB40}" type="presParOf" srcId="{AD7DFD5C-BF42-44F0-B5FA-47D5B1B1834C}" destId="{98990489-5333-4765-999B-47DB5CC02B16}" srcOrd="0" destOrd="0" presId="urn:microsoft.com/office/officeart/2005/8/layout/pyramid1"/>
    <dgm:cxn modelId="{C3F294E3-3DD3-48D5-826E-CACE59F956AD}" type="presParOf" srcId="{AD7DFD5C-BF42-44F0-B5FA-47D5B1B1834C}" destId="{C6BC1A10-5F89-45F2-B477-3A75917C5D7A}" srcOrd="1" destOrd="0" presId="urn:microsoft.com/office/officeart/2005/8/layout/pyramid1"/>
    <dgm:cxn modelId="{4C6C4D96-476B-461F-BCD6-2D5C623F6A84}" type="presParOf" srcId="{14F11E73-860A-4562-9936-E3B3D32A8E75}" destId="{0334E802-44F1-4ED5-8186-35D71F6BFE29}" srcOrd="7" destOrd="0" presId="urn:microsoft.com/office/officeart/2005/8/layout/pyramid1"/>
    <dgm:cxn modelId="{8D741E9F-950F-4808-8A3C-722FFD2A56D7}" type="presParOf" srcId="{0334E802-44F1-4ED5-8186-35D71F6BFE29}" destId="{5B38148C-9293-4308-BD09-9AEC8EA8B34F}" srcOrd="0" destOrd="0" presId="urn:microsoft.com/office/officeart/2005/8/layout/pyramid1"/>
    <dgm:cxn modelId="{B55082ED-6489-40A6-BF6D-A63E6F26B1C9}" type="presParOf" srcId="{0334E802-44F1-4ED5-8186-35D71F6BFE29}" destId="{2EED11C1-C272-4346-B968-98AE9434CC18}" srcOrd="1" destOrd="0" presId="urn:microsoft.com/office/officeart/2005/8/layout/pyramid1"/>
    <dgm:cxn modelId="{2F168A90-2B12-4854-AECB-3F127E3634C0}" type="presParOf" srcId="{14F11E73-860A-4562-9936-E3B3D32A8E75}" destId="{76BE2E2E-44BE-41E6-9158-D27FE7653280}" srcOrd="8" destOrd="0" presId="urn:microsoft.com/office/officeart/2005/8/layout/pyramid1"/>
    <dgm:cxn modelId="{15974C1A-4D93-4ABE-BD71-6192091A4567}" type="presParOf" srcId="{76BE2E2E-44BE-41E6-9158-D27FE7653280}" destId="{361BF498-FF44-4D04-9317-D2EEB4544595}" srcOrd="0" destOrd="0" presId="urn:microsoft.com/office/officeart/2005/8/layout/pyramid1"/>
    <dgm:cxn modelId="{6B5DB0D6-5663-46FA-9818-CBB269F6CAE4}" type="presParOf" srcId="{76BE2E2E-44BE-41E6-9158-D27FE7653280}" destId="{2589819D-7180-464B-BD75-E37EE6C26D9F}" srcOrd="1" destOrd="0" presId="urn:microsoft.com/office/officeart/2005/8/layout/pyramid1"/>
    <dgm:cxn modelId="{5AAF8D87-FCFD-4B7F-9E86-0D29E066EE97}" type="presParOf" srcId="{14F11E73-860A-4562-9936-E3B3D32A8E75}" destId="{D7BF223D-65ED-4EF5-8764-4C52394BDE6D}" srcOrd="9" destOrd="0" presId="urn:microsoft.com/office/officeart/2005/8/layout/pyramid1"/>
    <dgm:cxn modelId="{4A6CF961-C9B3-4C3E-989F-3D982B447892}" type="presParOf" srcId="{D7BF223D-65ED-4EF5-8764-4C52394BDE6D}" destId="{06130FA8-0F63-41D0-B183-52008EC5A391}" srcOrd="0" destOrd="0" presId="urn:microsoft.com/office/officeart/2005/8/layout/pyramid1"/>
    <dgm:cxn modelId="{325E14A1-688E-4BE2-8125-64372800AC44}" type="presParOf" srcId="{D7BF223D-65ED-4EF5-8764-4C52394BDE6D}" destId="{19F9F8F2-06F3-4731-B7D2-81914ECBFAE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A71BC7-0620-40E3-90B9-62FF9322F5E8}" type="doc">
      <dgm:prSet loTypeId="urn:microsoft.com/office/officeart/2005/8/layout/venn1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28C4F96B-4665-45A6-B3E8-84E640DAC1A0}">
      <dgm:prSet custT="1"/>
      <dgm:spPr/>
      <dgm:t>
        <a:bodyPr/>
        <a:lstStyle/>
        <a:p>
          <a:pPr rtl="0"/>
          <a:r>
            <a:rPr lang="es-MX" sz="2400" b="1" dirty="0" smtClean="0"/>
            <a:t>Conductiva </a:t>
          </a:r>
          <a:endParaRPr lang="es-MX" sz="2400" b="1" dirty="0"/>
        </a:p>
      </dgm:t>
    </dgm:pt>
    <dgm:pt modelId="{216B6814-5C7E-4410-96BD-EBC1A3888BF4}" type="parTrans" cxnId="{A1C02FBB-0FF0-4F0A-B845-ACE5F9EAE5B1}">
      <dgm:prSet/>
      <dgm:spPr/>
      <dgm:t>
        <a:bodyPr/>
        <a:lstStyle/>
        <a:p>
          <a:endParaRPr lang="es-MX" sz="2000" b="1"/>
        </a:p>
      </dgm:t>
    </dgm:pt>
    <dgm:pt modelId="{E9624159-495F-4936-A660-D89DD378336A}" type="sibTrans" cxnId="{A1C02FBB-0FF0-4F0A-B845-ACE5F9EAE5B1}">
      <dgm:prSet/>
      <dgm:spPr/>
      <dgm:t>
        <a:bodyPr/>
        <a:lstStyle/>
        <a:p>
          <a:endParaRPr lang="es-MX" sz="2000" b="1"/>
        </a:p>
      </dgm:t>
    </dgm:pt>
    <dgm:pt modelId="{00E988D0-CD0F-4459-86CF-9267A54B1E00}">
      <dgm:prSet custT="1"/>
      <dgm:spPr/>
      <dgm:t>
        <a:bodyPr/>
        <a:lstStyle/>
        <a:p>
          <a:pPr rtl="0"/>
          <a:r>
            <a:rPr lang="es-MX" sz="2400" b="1" dirty="0" err="1" smtClean="0"/>
            <a:t>Neuro</a:t>
          </a:r>
          <a:r>
            <a:rPr lang="es-MX" sz="2400" b="1" dirty="0" smtClean="0"/>
            <a:t> Sensorial</a:t>
          </a:r>
          <a:endParaRPr lang="es-MX" sz="2400" b="1" dirty="0"/>
        </a:p>
      </dgm:t>
    </dgm:pt>
    <dgm:pt modelId="{EAF535B4-75D8-44D5-81E5-B7B53006AF85}" type="parTrans" cxnId="{8DFA5702-43C2-484A-B461-4F2A564CB6F5}">
      <dgm:prSet/>
      <dgm:spPr/>
      <dgm:t>
        <a:bodyPr/>
        <a:lstStyle/>
        <a:p>
          <a:endParaRPr lang="es-MX" sz="2000" b="1"/>
        </a:p>
      </dgm:t>
    </dgm:pt>
    <dgm:pt modelId="{39D70B57-CEF0-4C99-8C3B-2263979AA290}" type="sibTrans" cxnId="{8DFA5702-43C2-484A-B461-4F2A564CB6F5}">
      <dgm:prSet/>
      <dgm:spPr/>
      <dgm:t>
        <a:bodyPr/>
        <a:lstStyle/>
        <a:p>
          <a:endParaRPr lang="es-MX" sz="2000" b="1"/>
        </a:p>
      </dgm:t>
    </dgm:pt>
    <dgm:pt modelId="{0B7389A3-577D-4F76-8232-0DB4532B70DB}">
      <dgm:prSet custT="1"/>
      <dgm:spPr/>
      <dgm:t>
        <a:bodyPr/>
        <a:lstStyle/>
        <a:p>
          <a:pPr rtl="0"/>
          <a:r>
            <a:rPr lang="es-MX" sz="2400" b="1" dirty="0" smtClean="0"/>
            <a:t>     Mixta </a:t>
          </a:r>
          <a:endParaRPr lang="es-MX" sz="2400" b="1" dirty="0"/>
        </a:p>
      </dgm:t>
    </dgm:pt>
    <dgm:pt modelId="{3AA603B3-B12A-48E3-8662-8DF74FEAA4EB}" type="parTrans" cxnId="{98775F39-02AB-49FC-8118-8E9947D6753E}">
      <dgm:prSet/>
      <dgm:spPr/>
      <dgm:t>
        <a:bodyPr/>
        <a:lstStyle/>
        <a:p>
          <a:endParaRPr lang="es-MX" sz="2000" b="1"/>
        </a:p>
      </dgm:t>
    </dgm:pt>
    <dgm:pt modelId="{F95597F4-1781-4672-8817-35A265841E76}" type="sibTrans" cxnId="{98775F39-02AB-49FC-8118-8E9947D6753E}">
      <dgm:prSet/>
      <dgm:spPr/>
      <dgm:t>
        <a:bodyPr/>
        <a:lstStyle/>
        <a:p>
          <a:endParaRPr lang="es-MX" sz="2000" b="1"/>
        </a:p>
      </dgm:t>
    </dgm:pt>
    <dgm:pt modelId="{668771A4-563F-4ED2-81A8-D64FE2D13FE0}" type="pres">
      <dgm:prSet presAssocID="{9FA71BC7-0620-40E3-90B9-62FF9322F5E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CCC79C6-623C-40FB-9A18-3A9E7114F506}" type="pres">
      <dgm:prSet presAssocID="{28C4F96B-4665-45A6-B3E8-84E640DAC1A0}" presName="circ1" presStyleLbl="vennNode1" presStyleIdx="0" presStyleCnt="3" custLinFactNeighborX="-58889" custLinFactNeighborY="363"/>
      <dgm:spPr/>
      <dgm:t>
        <a:bodyPr/>
        <a:lstStyle/>
        <a:p>
          <a:endParaRPr lang="es-MX"/>
        </a:p>
      </dgm:t>
    </dgm:pt>
    <dgm:pt modelId="{306950D9-BCE1-46AA-AB00-C0F216866765}" type="pres">
      <dgm:prSet presAssocID="{28C4F96B-4665-45A6-B3E8-84E640DAC1A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A2CE07-83E7-4CB6-BC1A-E50BDD0B3957}" type="pres">
      <dgm:prSet presAssocID="{00E988D0-CD0F-4459-86CF-9267A54B1E00}" presName="circ2" presStyleLbl="vennNode1" presStyleIdx="1" presStyleCnt="3" custLinFactNeighborX="37335" custLinFactNeighborY="-6227"/>
      <dgm:spPr/>
      <dgm:t>
        <a:bodyPr/>
        <a:lstStyle/>
        <a:p>
          <a:endParaRPr lang="es-MX"/>
        </a:p>
      </dgm:t>
    </dgm:pt>
    <dgm:pt modelId="{542A8489-3ADD-48C6-A2FE-E4BFE61CF6E8}" type="pres">
      <dgm:prSet presAssocID="{00E988D0-CD0F-4459-86CF-9267A54B1E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26E811-3466-4D15-AE5A-0DE48AF139BE}" type="pres">
      <dgm:prSet presAssocID="{0B7389A3-577D-4F76-8232-0DB4532B70DB}" presName="circ3" presStyleLbl="vennNode1" presStyleIdx="2" presStyleCnt="3" custScaleX="87510" custScaleY="85666" custLinFactNeighborX="42486" custLinFactNeighborY="-30997"/>
      <dgm:spPr/>
      <dgm:t>
        <a:bodyPr/>
        <a:lstStyle/>
        <a:p>
          <a:endParaRPr lang="es-MX"/>
        </a:p>
      </dgm:t>
    </dgm:pt>
    <dgm:pt modelId="{3152BC56-58BA-4900-8710-12D1CE75B9C6}" type="pres">
      <dgm:prSet presAssocID="{0B7389A3-577D-4F76-8232-0DB4532B70D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8775F39-02AB-49FC-8118-8E9947D6753E}" srcId="{9FA71BC7-0620-40E3-90B9-62FF9322F5E8}" destId="{0B7389A3-577D-4F76-8232-0DB4532B70DB}" srcOrd="2" destOrd="0" parTransId="{3AA603B3-B12A-48E3-8662-8DF74FEAA4EB}" sibTransId="{F95597F4-1781-4672-8817-35A265841E76}"/>
    <dgm:cxn modelId="{178E18AC-44B5-4A64-9BAC-36AF4F85608D}" type="presOf" srcId="{00E988D0-CD0F-4459-86CF-9267A54B1E00}" destId="{542A8489-3ADD-48C6-A2FE-E4BFE61CF6E8}" srcOrd="1" destOrd="0" presId="urn:microsoft.com/office/officeart/2005/8/layout/venn1"/>
    <dgm:cxn modelId="{8C524A12-4F75-4236-AB3E-A44C19A63770}" type="presOf" srcId="{00E988D0-CD0F-4459-86CF-9267A54B1E00}" destId="{FCA2CE07-83E7-4CB6-BC1A-E50BDD0B3957}" srcOrd="0" destOrd="0" presId="urn:microsoft.com/office/officeart/2005/8/layout/venn1"/>
    <dgm:cxn modelId="{D765DE5A-F303-4622-9363-62E4F46E2668}" type="presOf" srcId="{28C4F96B-4665-45A6-B3E8-84E640DAC1A0}" destId="{CCCC79C6-623C-40FB-9A18-3A9E7114F506}" srcOrd="0" destOrd="0" presId="urn:microsoft.com/office/officeart/2005/8/layout/venn1"/>
    <dgm:cxn modelId="{7AF57CB6-9256-4D3A-B13C-94A64FEB442C}" type="presOf" srcId="{0B7389A3-577D-4F76-8232-0DB4532B70DB}" destId="{E826E811-3466-4D15-AE5A-0DE48AF139BE}" srcOrd="0" destOrd="0" presId="urn:microsoft.com/office/officeart/2005/8/layout/venn1"/>
    <dgm:cxn modelId="{0EB14C80-209B-4BB8-98EC-57133DF2F2DF}" type="presOf" srcId="{28C4F96B-4665-45A6-B3E8-84E640DAC1A0}" destId="{306950D9-BCE1-46AA-AB00-C0F216866765}" srcOrd="1" destOrd="0" presId="urn:microsoft.com/office/officeart/2005/8/layout/venn1"/>
    <dgm:cxn modelId="{AD6A140D-5DA8-40CC-A160-F5BBFDD3DA2A}" type="presOf" srcId="{0B7389A3-577D-4F76-8232-0DB4532B70DB}" destId="{3152BC56-58BA-4900-8710-12D1CE75B9C6}" srcOrd="1" destOrd="0" presId="urn:microsoft.com/office/officeart/2005/8/layout/venn1"/>
    <dgm:cxn modelId="{8DFA5702-43C2-484A-B461-4F2A564CB6F5}" srcId="{9FA71BC7-0620-40E3-90B9-62FF9322F5E8}" destId="{00E988D0-CD0F-4459-86CF-9267A54B1E00}" srcOrd="1" destOrd="0" parTransId="{EAF535B4-75D8-44D5-81E5-B7B53006AF85}" sibTransId="{39D70B57-CEF0-4C99-8C3B-2263979AA290}"/>
    <dgm:cxn modelId="{A1C02FBB-0FF0-4F0A-B845-ACE5F9EAE5B1}" srcId="{9FA71BC7-0620-40E3-90B9-62FF9322F5E8}" destId="{28C4F96B-4665-45A6-B3E8-84E640DAC1A0}" srcOrd="0" destOrd="0" parTransId="{216B6814-5C7E-4410-96BD-EBC1A3888BF4}" sibTransId="{E9624159-495F-4936-A660-D89DD378336A}"/>
    <dgm:cxn modelId="{04E58E99-005F-4C2D-8FB6-29A108ECCD74}" type="presOf" srcId="{9FA71BC7-0620-40E3-90B9-62FF9322F5E8}" destId="{668771A4-563F-4ED2-81A8-D64FE2D13FE0}" srcOrd="0" destOrd="0" presId="urn:microsoft.com/office/officeart/2005/8/layout/venn1"/>
    <dgm:cxn modelId="{154959CC-8F39-408F-A1F6-4A56C5354DD6}" type="presParOf" srcId="{668771A4-563F-4ED2-81A8-D64FE2D13FE0}" destId="{CCCC79C6-623C-40FB-9A18-3A9E7114F506}" srcOrd="0" destOrd="0" presId="urn:microsoft.com/office/officeart/2005/8/layout/venn1"/>
    <dgm:cxn modelId="{543681A7-2232-4BC1-A4EB-042710E8A597}" type="presParOf" srcId="{668771A4-563F-4ED2-81A8-D64FE2D13FE0}" destId="{306950D9-BCE1-46AA-AB00-C0F216866765}" srcOrd="1" destOrd="0" presId="urn:microsoft.com/office/officeart/2005/8/layout/venn1"/>
    <dgm:cxn modelId="{BE59184B-C292-4C5C-A026-37DD89A6FEBD}" type="presParOf" srcId="{668771A4-563F-4ED2-81A8-D64FE2D13FE0}" destId="{FCA2CE07-83E7-4CB6-BC1A-E50BDD0B3957}" srcOrd="2" destOrd="0" presId="urn:microsoft.com/office/officeart/2005/8/layout/venn1"/>
    <dgm:cxn modelId="{97557049-D29F-4E1F-A509-552A5A3F42B9}" type="presParOf" srcId="{668771A4-563F-4ED2-81A8-D64FE2D13FE0}" destId="{542A8489-3ADD-48C6-A2FE-E4BFE61CF6E8}" srcOrd="3" destOrd="0" presId="urn:microsoft.com/office/officeart/2005/8/layout/venn1"/>
    <dgm:cxn modelId="{C70EDD32-3478-4E85-B373-42E58C88DFCF}" type="presParOf" srcId="{668771A4-563F-4ED2-81A8-D64FE2D13FE0}" destId="{E826E811-3466-4D15-AE5A-0DE48AF139BE}" srcOrd="4" destOrd="0" presId="urn:microsoft.com/office/officeart/2005/8/layout/venn1"/>
    <dgm:cxn modelId="{B3EDE536-561B-4A92-B772-13EC1A7FE1B8}" type="presParOf" srcId="{668771A4-563F-4ED2-81A8-D64FE2D13FE0}" destId="{3152BC56-58BA-4900-8710-12D1CE75B9C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A9F36D-ED90-4B41-8AC9-E15C72D1217A}" type="doc">
      <dgm:prSet loTypeId="urn:microsoft.com/office/officeart/2005/8/layout/matrix2" loCatId="matrix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971DB11-F68D-4520-B993-9C4BDE03C524}">
      <dgm:prSet phldrT="[Text]" custT="1"/>
      <dgm:spPr/>
      <dgm:t>
        <a:bodyPr/>
        <a:lstStyle/>
        <a:p>
          <a:r>
            <a:rPr lang="es-MX" sz="2000" b="1" smtClean="0"/>
            <a:t>Etapa I, Instalación (Asintomática)   3 años</a:t>
          </a:r>
          <a:endParaRPr lang="en-US" sz="3600" b="1" dirty="0"/>
        </a:p>
      </dgm:t>
    </dgm:pt>
    <dgm:pt modelId="{AE6B6401-6161-4A05-BB09-45F35ED97FD7}" type="parTrans" cxnId="{272C23FE-438B-4093-9DB2-A05DE73220DE}">
      <dgm:prSet/>
      <dgm:spPr/>
      <dgm:t>
        <a:bodyPr/>
        <a:lstStyle/>
        <a:p>
          <a:endParaRPr lang="en-US" sz="2400" b="1" dirty="0"/>
        </a:p>
      </dgm:t>
    </dgm:pt>
    <dgm:pt modelId="{590FE88A-07AC-4992-8CD2-7EBAE0E93B9D}" type="sibTrans" cxnId="{272C23FE-438B-4093-9DB2-A05DE73220DE}">
      <dgm:prSet/>
      <dgm:spPr/>
      <dgm:t>
        <a:bodyPr/>
        <a:lstStyle/>
        <a:p>
          <a:endParaRPr lang="en-US" sz="2400" b="1" dirty="0"/>
        </a:p>
      </dgm:t>
    </dgm:pt>
    <dgm:pt modelId="{36EE47DE-E581-4F7C-A53D-F825C14971B1}">
      <dgm:prSet phldrT="[Text]" custT="1"/>
      <dgm:spPr/>
      <dgm:t>
        <a:bodyPr/>
        <a:lstStyle/>
        <a:p>
          <a:pPr algn="ctr"/>
          <a:r>
            <a:rPr lang="es-MX" sz="2000" b="1" dirty="0" smtClean="0"/>
            <a:t>Etapa II (Acufenos intermitentes al termino de jornada)  5 años</a:t>
          </a:r>
          <a:endParaRPr lang="en-US" sz="3600" b="1" dirty="0"/>
        </a:p>
      </dgm:t>
    </dgm:pt>
    <dgm:pt modelId="{0A108CDA-F42A-430F-940F-33B09F81984F}" type="parTrans" cxnId="{461C117E-06A7-40CF-8329-3AE6C0627F1D}">
      <dgm:prSet/>
      <dgm:spPr/>
      <dgm:t>
        <a:bodyPr/>
        <a:lstStyle/>
        <a:p>
          <a:endParaRPr lang="en-US" sz="2400" b="1" dirty="0"/>
        </a:p>
      </dgm:t>
    </dgm:pt>
    <dgm:pt modelId="{E9AADFFD-1293-49CA-8B83-488F45EA540D}" type="sibTrans" cxnId="{461C117E-06A7-40CF-8329-3AE6C0627F1D}">
      <dgm:prSet/>
      <dgm:spPr/>
      <dgm:t>
        <a:bodyPr/>
        <a:lstStyle/>
        <a:p>
          <a:endParaRPr lang="en-US" sz="2400" b="1" dirty="0"/>
        </a:p>
      </dgm:t>
    </dgm:pt>
    <dgm:pt modelId="{CB628B31-0F6A-4489-B2C4-DDE039840709}">
      <dgm:prSet phldrT="[Text]" custT="1"/>
      <dgm:spPr/>
      <dgm:t>
        <a:bodyPr/>
        <a:lstStyle/>
        <a:p>
          <a:r>
            <a:rPr lang="es-MX" sz="2000" b="1" smtClean="0"/>
            <a:t>Etapa III (Acufenos persistentes e hipoacusia) 10 años</a:t>
          </a:r>
          <a:endParaRPr lang="en-US" sz="3600" b="1" dirty="0"/>
        </a:p>
      </dgm:t>
    </dgm:pt>
    <dgm:pt modelId="{BA7C181D-2788-429A-AFDD-80D30A2DD408}" type="parTrans" cxnId="{319028B9-345B-4C09-8735-EECC60C55AF8}">
      <dgm:prSet/>
      <dgm:spPr/>
      <dgm:t>
        <a:bodyPr/>
        <a:lstStyle/>
        <a:p>
          <a:endParaRPr lang="en-US" sz="2400" b="1" dirty="0"/>
        </a:p>
      </dgm:t>
    </dgm:pt>
    <dgm:pt modelId="{234ACD47-64B4-4A2A-8911-3EDA6C1BC676}" type="sibTrans" cxnId="{319028B9-345B-4C09-8735-EECC60C55AF8}">
      <dgm:prSet/>
      <dgm:spPr/>
      <dgm:t>
        <a:bodyPr/>
        <a:lstStyle/>
        <a:p>
          <a:endParaRPr lang="en-US" sz="2400" b="1" dirty="0"/>
        </a:p>
      </dgm:t>
    </dgm:pt>
    <dgm:pt modelId="{8181C987-07D3-4405-968B-46E825278E89}">
      <dgm:prSet phldrT="[Text]" custT="1"/>
      <dgm:spPr/>
      <dgm:t>
        <a:bodyPr/>
        <a:lstStyle/>
        <a:p>
          <a:r>
            <a:rPr lang="es-MX" sz="2000" b="1" dirty="0" smtClean="0"/>
            <a:t>Etapa IV </a:t>
          </a:r>
        </a:p>
        <a:p>
          <a:r>
            <a:rPr lang="es-MX" sz="2000" b="1" dirty="0" smtClean="0"/>
            <a:t>(Sordera manifiesta)  20  años o más             </a:t>
          </a:r>
          <a:endParaRPr lang="en-US" sz="3600" b="1" dirty="0"/>
        </a:p>
      </dgm:t>
    </dgm:pt>
    <dgm:pt modelId="{F3E9DBD1-2160-41B7-82F8-3B496A608D87}" type="parTrans" cxnId="{02242BD1-B319-4570-BEAA-97751746BE11}">
      <dgm:prSet/>
      <dgm:spPr/>
      <dgm:t>
        <a:bodyPr/>
        <a:lstStyle/>
        <a:p>
          <a:endParaRPr lang="en-US" sz="2400" b="1" dirty="0"/>
        </a:p>
      </dgm:t>
    </dgm:pt>
    <dgm:pt modelId="{4CF595C0-66F0-45F5-9C0A-DAD53419D194}" type="sibTrans" cxnId="{02242BD1-B319-4570-BEAA-97751746BE11}">
      <dgm:prSet/>
      <dgm:spPr/>
      <dgm:t>
        <a:bodyPr/>
        <a:lstStyle/>
        <a:p>
          <a:endParaRPr lang="en-US" sz="2400" b="1" dirty="0"/>
        </a:p>
      </dgm:t>
    </dgm:pt>
    <dgm:pt modelId="{219FF834-C4F1-41ED-8EC4-8CFB7B78E916}" type="pres">
      <dgm:prSet presAssocID="{63A9F36D-ED90-4B41-8AC9-E15C72D1217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5DC81DA-05C7-41DA-9BF2-57FD022D1300}" type="pres">
      <dgm:prSet presAssocID="{63A9F36D-ED90-4B41-8AC9-E15C72D1217A}" presName="axisShape" presStyleLbl="bgShp" presStyleIdx="0" presStyleCnt="1"/>
      <dgm:spPr/>
      <dgm:t>
        <a:bodyPr/>
        <a:lstStyle/>
        <a:p>
          <a:endParaRPr lang="es-MX"/>
        </a:p>
      </dgm:t>
    </dgm:pt>
    <dgm:pt modelId="{80F512EC-1D5D-42B9-ADFB-E09C1E2437BF}" type="pres">
      <dgm:prSet presAssocID="{63A9F36D-ED90-4B41-8AC9-E15C72D1217A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2EE69C0-C5C5-4328-8413-58BEE48F3A97}" type="pres">
      <dgm:prSet presAssocID="{63A9F36D-ED90-4B41-8AC9-E15C72D1217A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A0FEFC8-C356-4356-93FF-C556BCC375EF}" type="pres">
      <dgm:prSet presAssocID="{63A9F36D-ED90-4B41-8AC9-E15C72D1217A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D61008-B9FE-46F1-AD35-6AEFDEC42C32}" type="pres">
      <dgm:prSet presAssocID="{63A9F36D-ED90-4B41-8AC9-E15C72D1217A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A674784-75EC-40D5-A08F-062E3E892E0F}" type="presOf" srcId="{CB628B31-0F6A-4489-B2C4-DDE039840709}" destId="{BA0FEFC8-C356-4356-93FF-C556BCC375EF}" srcOrd="0" destOrd="0" presId="urn:microsoft.com/office/officeart/2005/8/layout/matrix2"/>
    <dgm:cxn modelId="{72DB2163-05E3-4DA7-BB0F-76E3431F8D2B}" type="presOf" srcId="{36EE47DE-E581-4F7C-A53D-F825C14971B1}" destId="{12EE69C0-C5C5-4328-8413-58BEE48F3A97}" srcOrd="0" destOrd="0" presId="urn:microsoft.com/office/officeart/2005/8/layout/matrix2"/>
    <dgm:cxn modelId="{02242BD1-B319-4570-BEAA-97751746BE11}" srcId="{63A9F36D-ED90-4B41-8AC9-E15C72D1217A}" destId="{8181C987-07D3-4405-968B-46E825278E89}" srcOrd="3" destOrd="0" parTransId="{F3E9DBD1-2160-41B7-82F8-3B496A608D87}" sibTransId="{4CF595C0-66F0-45F5-9C0A-DAD53419D194}"/>
    <dgm:cxn modelId="{05C0B856-3C5A-4351-B895-E1A9EA4F3D7B}" type="presOf" srcId="{A971DB11-F68D-4520-B993-9C4BDE03C524}" destId="{80F512EC-1D5D-42B9-ADFB-E09C1E2437BF}" srcOrd="0" destOrd="0" presId="urn:microsoft.com/office/officeart/2005/8/layout/matrix2"/>
    <dgm:cxn modelId="{319028B9-345B-4C09-8735-EECC60C55AF8}" srcId="{63A9F36D-ED90-4B41-8AC9-E15C72D1217A}" destId="{CB628B31-0F6A-4489-B2C4-DDE039840709}" srcOrd="2" destOrd="0" parTransId="{BA7C181D-2788-429A-AFDD-80D30A2DD408}" sibTransId="{234ACD47-64B4-4A2A-8911-3EDA6C1BC676}"/>
    <dgm:cxn modelId="{272C23FE-438B-4093-9DB2-A05DE73220DE}" srcId="{63A9F36D-ED90-4B41-8AC9-E15C72D1217A}" destId="{A971DB11-F68D-4520-B993-9C4BDE03C524}" srcOrd="0" destOrd="0" parTransId="{AE6B6401-6161-4A05-BB09-45F35ED97FD7}" sibTransId="{590FE88A-07AC-4992-8CD2-7EBAE0E93B9D}"/>
    <dgm:cxn modelId="{B130FC2F-60B4-44CF-97A6-302210AC111D}" type="presOf" srcId="{63A9F36D-ED90-4B41-8AC9-E15C72D1217A}" destId="{219FF834-C4F1-41ED-8EC4-8CFB7B78E916}" srcOrd="0" destOrd="0" presId="urn:microsoft.com/office/officeart/2005/8/layout/matrix2"/>
    <dgm:cxn modelId="{223DC66C-F713-4C71-80A0-F6A3A870C782}" type="presOf" srcId="{8181C987-07D3-4405-968B-46E825278E89}" destId="{5BD61008-B9FE-46F1-AD35-6AEFDEC42C32}" srcOrd="0" destOrd="0" presId="urn:microsoft.com/office/officeart/2005/8/layout/matrix2"/>
    <dgm:cxn modelId="{461C117E-06A7-40CF-8329-3AE6C0627F1D}" srcId="{63A9F36D-ED90-4B41-8AC9-E15C72D1217A}" destId="{36EE47DE-E581-4F7C-A53D-F825C14971B1}" srcOrd="1" destOrd="0" parTransId="{0A108CDA-F42A-430F-940F-33B09F81984F}" sibTransId="{E9AADFFD-1293-49CA-8B83-488F45EA540D}"/>
    <dgm:cxn modelId="{D84CD673-0D8F-464B-9BB8-511BA6C61059}" type="presParOf" srcId="{219FF834-C4F1-41ED-8EC4-8CFB7B78E916}" destId="{75DC81DA-05C7-41DA-9BF2-57FD022D1300}" srcOrd="0" destOrd="0" presId="urn:microsoft.com/office/officeart/2005/8/layout/matrix2"/>
    <dgm:cxn modelId="{5F6A06CE-CDEE-4CCD-A060-64FE2B4C41B8}" type="presParOf" srcId="{219FF834-C4F1-41ED-8EC4-8CFB7B78E916}" destId="{80F512EC-1D5D-42B9-ADFB-E09C1E2437BF}" srcOrd="1" destOrd="0" presId="urn:microsoft.com/office/officeart/2005/8/layout/matrix2"/>
    <dgm:cxn modelId="{E2B4EE95-3510-4F85-B3BF-A888618E3EA5}" type="presParOf" srcId="{219FF834-C4F1-41ED-8EC4-8CFB7B78E916}" destId="{12EE69C0-C5C5-4328-8413-58BEE48F3A97}" srcOrd="2" destOrd="0" presId="urn:microsoft.com/office/officeart/2005/8/layout/matrix2"/>
    <dgm:cxn modelId="{830E2715-DEF6-47FB-9CA2-8A5641E22CB8}" type="presParOf" srcId="{219FF834-C4F1-41ED-8EC4-8CFB7B78E916}" destId="{BA0FEFC8-C356-4356-93FF-C556BCC375EF}" srcOrd="3" destOrd="0" presId="urn:microsoft.com/office/officeart/2005/8/layout/matrix2"/>
    <dgm:cxn modelId="{ECDDC21C-AEB6-49EC-A964-8C79FC502C4B}" type="presParOf" srcId="{219FF834-C4F1-41ED-8EC4-8CFB7B78E916}" destId="{5BD61008-B9FE-46F1-AD35-6AEFDEC42C3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C277C6-1312-4C3F-9DE3-D2E671D23D25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B05DC24D-4DCD-441A-B1CD-3A1711E3E4B6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</a:rPr>
            <a:t>Evaluación y monitoreo de los niveles de ruido</a:t>
          </a:r>
          <a:endParaRPr lang="es-MX" sz="2000" b="1" dirty="0">
            <a:solidFill>
              <a:schemeClr val="tx1"/>
            </a:solidFill>
          </a:endParaRPr>
        </a:p>
      </dgm:t>
    </dgm:pt>
    <dgm:pt modelId="{443F0785-17F5-4502-BA58-4926253D1168}" type="parTrans" cxnId="{4B8B77CA-D791-4004-8E51-FBFA9C13AFC3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35F70C21-54B2-4AB6-9236-809726A1F421}" type="sibTrans" cxnId="{4B8B77CA-D791-4004-8E51-FBFA9C13AFC3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5CDCE68A-C8D5-4EB2-B92B-7E2DD7BF49FD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</a:rPr>
            <a:t>Ingeniería y administración del control del ruido</a:t>
          </a:r>
          <a:endParaRPr lang="es-MX" sz="2000" b="1" dirty="0">
            <a:solidFill>
              <a:schemeClr val="tx1"/>
            </a:solidFill>
          </a:endParaRPr>
        </a:p>
      </dgm:t>
    </dgm:pt>
    <dgm:pt modelId="{EE0BD5AE-8B7E-416D-8054-63AAC838A2F3}" type="parTrans" cxnId="{F06DAA4E-CCE9-45D5-9C42-A8ABD56EA622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76A2D956-1510-4FFB-8242-337D1EFE005F}" type="sibTrans" cxnId="{F06DAA4E-CCE9-45D5-9C42-A8ABD56EA622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34F5605C-C8CE-4CA9-AB55-56BE087F85C6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</a:rPr>
            <a:t>Evaluaciones </a:t>
          </a:r>
          <a:r>
            <a:rPr lang="es-MX" sz="2000" b="1" dirty="0" err="1" smtClean="0">
              <a:solidFill>
                <a:schemeClr val="tx1"/>
              </a:solidFill>
            </a:rPr>
            <a:t>audiometricas</a:t>
          </a:r>
          <a:r>
            <a:rPr lang="es-MX" sz="2000" b="1" dirty="0" smtClean="0">
              <a:solidFill>
                <a:schemeClr val="tx1"/>
              </a:solidFill>
            </a:rPr>
            <a:t> </a:t>
          </a:r>
          <a:endParaRPr lang="es-MX" sz="2000" b="1" dirty="0">
            <a:solidFill>
              <a:schemeClr val="tx1"/>
            </a:solidFill>
          </a:endParaRPr>
        </a:p>
      </dgm:t>
    </dgm:pt>
    <dgm:pt modelId="{F92D633E-2B50-4581-80F7-0B74A7916516}" type="parTrans" cxnId="{67D0C588-8AD7-4FF8-82D0-A308C2801583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0F549865-B444-49CF-A64D-7E60F0A4C38F}" type="sibTrans" cxnId="{67D0C588-8AD7-4FF8-82D0-A308C2801583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9124650F-07C6-487F-AD9B-F1F53311585B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</a:rPr>
            <a:t>Protección auditiva</a:t>
          </a:r>
          <a:endParaRPr lang="es-MX" sz="2000" b="1" dirty="0">
            <a:solidFill>
              <a:schemeClr val="tx1"/>
            </a:solidFill>
          </a:endParaRPr>
        </a:p>
      </dgm:t>
    </dgm:pt>
    <dgm:pt modelId="{2E4377C9-7477-41C9-965A-8F4A5E65ACB6}" type="parTrans" cxnId="{4D724DF4-3B98-422D-9893-C8C64B5F4693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CDFE462C-C095-4DED-8383-AAFCCBC584D8}" type="sibTrans" cxnId="{4D724DF4-3B98-422D-9893-C8C64B5F4693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AC49C91C-B6DA-423E-B446-25912D1BACDB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</a:rPr>
            <a:t>Capacitación y motivación </a:t>
          </a:r>
          <a:endParaRPr lang="es-MX" sz="2000" b="1" dirty="0">
            <a:solidFill>
              <a:schemeClr val="tx1"/>
            </a:solidFill>
          </a:endParaRPr>
        </a:p>
      </dgm:t>
    </dgm:pt>
    <dgm:pt modelId="{999E57CF-E48E-4492-9ADA-A8E08C4D22E2}" type="parTrans" cxnId="{92C6F0D9-523A-4820-9A93-A0B7651454F4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5CE8DE47-EABD-4301-B593-CD6BC6FA52E3}" type="sibTrans" cxnId="{92C6F0D9-523A-4820-9A93-A0B7651454F4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CAC9627D-6F0A-4225-84BF-799BA1358B62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</a:rPr>
            <a:t>Mantener los registros</a:t>
          </a:r>
          <a:endParaRPr lang="es-MX" sz="2000" b="1" dirty="0">
            <a:solidFill>
              <a:schemeClr val="tx1"/>
            </a:solidFill>
          </a:endParaRPr>
        </a:p>
      </dgm:t>
    </dgm:pt>
    <dgm:pt modelId="{6E01A75F-A1E7-46CD-8DD9-143A93A3D829}" type="parTrans" cxnId="{B5B9DE5C-BB11-4315-A777-0F3CA208D845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4BF0DB36-3599-4D01-98E3-1DDCE47BEB64}" type="sibTrans" cxnId="{B5B9DE5C-BB11-4315-A777-0F3CA208D845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306BB12B-D348-4300-AF50-99535AFC2859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</a:rPr>
            <a:t>Evaluación del programa</a:t>
          </a:r>
          <a:endParaRPr lang="es-MX" sz="2000" b="1" dirty="0">
            <a:solidFill>
              <a:schemeClr val="tx1"/>
            </a:solidFill>
          </a:endParaRPr>
        </a:p>
      </dgm:t>
    </dgm:pt>
    <dgm:pt modelId="{4CD802E3-089F-4627-A5A1-7B71AE9DE088}" type="parTrans" cxnId="{1344F134-9DA3-4C69-A219-58D19D6D0772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1FBA4186-5753-4D79-A3D2-859D944E7A77}" type="sibTrans" cxnId="{1344F134-9DA3-4C69-A219-58D19D6D0772}">
      <dgm:prSet/>
      <dgm:spPr/>
      <dgm:t>
        <a:bodyPr/>
        <a:lstStyle/>
        <a:p>
          <a:endParaRPr lang="es-MX" sz="2000" b="1">
            <a:solidFill>
              <a:schemeClr val="bg1"/>
            </a:solidFill>
          </a:endParaRPr>
        </a:p>
      </dgm:t>
    </dgm:pt>
    <dgm:pt modelId="{C24B5B01-9399-4B86-B075-9DE31378E821}" type="pres">
      <dgm:prSet presAssocID="{A9C277C6-1312-4C3F-9DE3-D2E671D23D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1509E76-021E-444D-99C5-6EE091F60960}" type="pres">
      <dgm:prSet presAssocID="{CAC9627D-6F0A-4225-84BF-799BA1358B62}" presName="boxAndChildren" presStyleCnt="0"/>
      <dgm:spPr/>
      <dgm:t>
        <a:bodyPr/>
        <a:lstStyle/>
        <a:p>
          <a:endParaRPr lang="es-MX"/>
        </a:p>
      </dgm:t>
    </dgm:pt>
    <dgm:pt modelId="{D9E2F7FB-01FA-4CC8-B31B-9E28B6FE43CA}" type="pres">
      <dgm:prSet presAssocID="{CAC9627D-6F0A-4225-84BF-799BA1358B62}" presName="parentTextBox" presStyleLbl="node1" presStyleIdx="0" presStyleCnt="7" custScaleX="51852"/>
      <dgm:spPr/>
      <dgm:t>
        <a:bodyPr/>
        <a:lstStyle/>
        <a:p>
          <a:endParaRPr lang="es-MX"/>
        </a:p>
      </dgm:t>
    </dgm:pt>
    <dgm:pt modelId="{F935367E-2122-44AB-A380-BD3CA4CE84FA}" type="pres">
      <dgm:prSet presAssocID="{1FBA4186-5753-4D79-A3D2-859D944E7A77}" presName="sp" presStyleCnt="0"/>
      <dgm:spPr/>
      <dgm:t>
        <a:bodyPr/>
        <a:lstStyle/>
        <a:p>
          <a:endParaRPr lang="es-MX"/>
        </a:p>
      </dgm:t>
    </dgm:pt>
    <dgm:pt modelId="{819B4284-A01A-49BE-B7AF-A825EFD53155}" type="pres">
      <dgm:prSet presAssocID="{306BB12B-D348-4300-AF50-99535AFC2859}" presName="arrowAndChildren" presStyleCnt="0"/>
      <dgm:spPr/>
      <dgm:t>
        <a:bodyPr/>
        <a:lstStyle/>
        <a:p>
          <a:endParaRPr lang="es-MX"/>
        </a:p>
      </dgm:t>
    </dgm:pt>
    <dgm:pt modelId="{839EB144-A3B4-4125-9551-4ED62D10D7B2}" type="pres">
      <dgm:prSet presAssocID="{306BB12B-D348-4300-AF50-99535AFC2859}" presName="parentTextArrow" presStyleLbl="node1" presStyleIdx="1" presStyleCnt="7" custScaleX="58223"/>
      <dgm:spPr/>
      <dgm:t>
        <a:bodyPr/>
        <a:lstStyle/>
        <a:p>
          <a:endParaRPr lang="es-MX"/>
        </a:p>
      </dgm:t>
    </dgm:pt>
    <dgm:pt modelId="{3C907DDB-AC74-4F34-AA2D-B4529AE01C2A}" type="pres">
      <dgm:prSet presAssocID="{5CE8DE47-EABD-4301-B593-CD6BC6FA52E3}" presName="sp" presStyleCnt="0"/>
      <dgm:spPr/>
      <dgm:t>
        <a:bodyPr/>
        <a:lstStyle/>
        <a:p>
          <a:endParaRPr lang="es-MX"/>
        </a:p>
      </dgm:t>
    </dgm:pt>
    <dgm:pt modelId="{DAF569A5-291D-481D-9904-8C81D005A5A1}" type="pres">
      <dgm:prSet presAssocID="{AC49C91C-B6DA-423E-B446-25912D1BACDB}" presName="arrowAndChildren" presStyleCnt="0"/>
      <dgm:spPr/>
      <dgm:t>
        <a:bodyPr/>
        <a:lstStyle/>
        <a:p>
          <a:endParaRPr lang="es-MX"/>
        </a:p>
      </dgm:t>
    </dgm:pt>
    <dgm:pt modelId="{458FB55E-C4E3-4CF8-BE12-50980B8D67F3}" type="pres">
      <dgm:prSet presAssocID="{AC49C91C-B6DA-423E-B446-25912D1BACDB}" presName="parentTextArrow" presStyleLbl="node1" presStyleIdx="2" presStyleCnt="7" custScaleX="66667"/>
      <dgm:spPr/>
      <dgm:t>
        <a:bodyPr/>
        <a:lstStyle/>
        <a:p>
          <a:endParaRPr lang="es-MX"/>
        </a:p>
      </dgm:t>
    </dgm:pt>
    <dgm:pt modelId="{499DE4FF-7D19-43B9-BE57-23E8811E1427}" type="pres">
      <dgm:prSet presAssocID="{CDFE462C-C095-4DED-8383-AAFCCBC584D8}" presName="sp" presStyleCnt="0"/>
      <dgm:spPr/>
      <dgm:t>
        <a:bodyPr/>
        <a:lstStyle/>
        <a:p>
          <a:endParaRPr lang="es-MX"/>
        </a:p>
      </dgm:t>
    </dgm:pt>
    <dgm:pt modelId="{90FB3DD9-2AE8-4ACD-963D-C8EEA2CFEC36}" type="pres">
      <dgm:prSet presAssocID="{9124650F-07C6-487F-AD9B-F1F53311585B}" presName="arrowAndChildren" presStyleCnt="0"/>
      <dgm:spPr/>
      <dgm:t>
        <a:bodyPr/>
        <a:lstStyle/>
        <a:p>
          <a:endParaRPr lang="es-MX"/>
        </a:p>
      </dgm:t>
    </dgm:pt>
    <dgm:pt modelId="{CB85369D-BB07-4BBA-8A61-D4BD146C04E1}" type="pres">
      <dgm:prSet presAssocID="{9124650F-07C6-487F-AD9B-F1F53311585B}" presName="parentTextArrow" presStyleLbl="node1" presStyleIdx="3" presStyleCnt="7" custScaleX="72222"/>
      <dgm:spPr/>
      <dgm:t>
        <a:bodyPr/>
        <a:lstStyle/>
        <a:p>
          <a:endParaRPr lang="es-MX"/>
        </a:p>
      </dgm:t>
    </dgm:pt>
    <dgm:pt modelId="{25573D81-EA97-41BD-89D7-54B7BF85F5E7}" type="pres">
      <dgm:prSet presAssocID="{0F549865-B444-49CF-A64D-7E60F0A4C38F}" presName="sp" presStyleCnt="0"/>
      <dgm:spPr/>
      <dgm:t>
        <a:bodyPr/>
        <a:lstStyle/>
        <a:p>
          <a:endParaRPr lang="es-MX"/>
        </a:p>
      </dgm:t>
    </dgm:pt>
    <dgm:pt modelId="{93E6F59E-46A2-4CAE-98EE-807F5608D0D4}" type="pres">
      <dgm:prSet presAssocID="{34F5605C-C8CE-4CA9-AB55-56BE087F85C6}" presName="arrowAndChildren" presStyleCnt="0"/>
      <dgm:spPr/>
      <dgm:t>
        <a:bodyPr/>
        <a:lstStyle/>
        <a:p>
          <a:endParaRPr lang="es-MX"/>
        </a:p>
      </dgm:t>
    </dgm:pt>
    <dgm:pt modelId="{C68C075B-0F0C-402E-BF39-E07293E46DAC}" type="pres">
      <dgm:prSet presAssocID="{34F5605C-C8CE-4CA9-AB55-56BE087F85C6}" presName="parentTextArrow" presStyleLbl="node1" presStyleIdx="4" presStyleCnt="7" custScaleX="81481"/>
      <dgm:spPr/>
      <dgm:t>
        <a:bodyPr/>
        <a:lstStyle/>
        <a:p>
          <a:endParaRPr lang="es-MX"/>
        </a:p>
      </dgm:t>
    </dgm:pt>
    <dgm:pt modelId="{DD4B06BA-CA17-482D-9B81-E5AADE634098}" type="pres">
      <dgm:prSet presAssocID="{76A2D956-1510-4FFB-8242-337D1EFE005F}" presName="sp" presStyleCnt="0"/>
      <dgm:spPr/>
      <dgm:t>
        <a:bodyPr/>
        <a:lstStyle/>
        <a:p>
          <a:endParaRPr lang="es-MX"/>
        </a:p>
      </dgm:t>
    </dgm:pt>
    <dgm:pt modelId="{846B819E-34C9-4BF0-B053-5D59107CE6AD}" type="pres">
      <dgm:prSet presAssocID="{5CDCE68A-C8D5-4EB2-B92B-7E2DD7BF49FD}" presName="arrowAndChildren" presStyleCnt="0"/>
      <dgm:spPr/>
      <dgm:t>
        <a:bodyPr/>
        <a:lstStyle/>
        <a:p>
          <a:endParaRPr lang="es-MX"/>
        </a:p>
      </dgm:t>
    </dgm:pt>
    <dgm:pt modelId="{0F220E74-7060-48FD-95CF-D731922F0A97}" type="pres">
      <dgm:prSet presAssocID="{5CDCE68A-C8D5-4EB2-B92B-7E2DD7BF49FD}" presName="parentTextArrow" presStyleLbl="node1" presStyleIdx="5" presStyleCnt="7" custScaleX="94444"/>
      <dgm:spPr/>
      <dgm:t>
        <a:bodyPr/>
        <a:lstStyle/>
        <a:p>
          <a:endParaRPr lang="es-MX"/>
        </a:p>
      </dgm:t>
    </dgm:pt>
    <dgm:pt modelId="{974A89FB-E057-4F92-BBD5-5862BAE0255A}" type="pres">
      <dgm:prSet presAssocID="{35F70C21-54B2-4AB6-9236-809726A1F421}" presName="sp" presStyleCnt="0"/>
      <dgm:spPr/>
      <dgm:t>
        <a:bodyPr/>
        <a:lstStyle/>
        <a:p>
          <a:endParaRPr lang="es-MX"/>
        </a:p>
      </dgm:t>
    </dgm:pt>
    <dgm:pt modelId="{1B2058E8-9BFF-4A8A-B44B-8912DAF741F3}" type="pres">
      <dgm:prSet presAssocID="{B05DC24D-4DCD-441A-B1CD-3A1711E3E4B6}" presName="arrowAndChildren" presStyleCnt="0"/>
      <dgm:spPr/>
      <dgm:t>
        <a:bodyPr/>
        <a:lstStyle/>
        <a:p>
          <a:endParaRPr lang="es-MX"/>
        </a:p>
      </dgm:t>
    </dgm:pt>
    <dgm:pt modelId="{6664BD51-998D-468E-A961-32FDF58D3C50}" type="pres">
      <dgm:prSet presAssocID="{B05DC24D-4DCD-441A-B1CD-3A1711E3E4B6}" presName="parentTextArrow" presStyleLbl="node1" presStyleIdx="6" presStyleCnt="7" custLinFactNeighborX="-171"/>
      <dgm:spPr/>
      <dgm:t>
        <a:bodyPr/>
        <a:lstStyle/>
        <a:p>
          <a:endParaRPr lang="es-MX"/>
        </a:p>
      </dgm:t>
    </dgm:pt>
  </dgm:ptLst>
  <dgm:cxnLst>
    <dgm:cxn modelId="{EF6C36AC-7FEE-4B22-8E03-C5CC9CB7A23E}" type="presOf" srcId="{A9C277C6-1312-4C3F-9DE3-D2E671D23D25}" destId="{C24B5B01-9399-4B86-B075-9DE31378E821}" srcOrd="0" destOrd="0" presId="urn:microsoft.com/office/officeart/2005/8/layout/process4"/>
    <dgm:cxn modelId="{76F3F92C-68D8-4A3A-85B6-DC1A7C2AA915}" type="presOf" srcId="{B05DC24D-4DCD-441A-B1CD-3A1711E3E4B6}" destId="{6664BD51-998D-468E-A961-32FDF58D3C50}" srcOrd="0" destOrd="0" presId="urn:microsoft.com/office/officeart/2005/8/layout/process4"/>
    <dgm:cxn modelId="{4B8B77CA-D791-4004-8E51-FBFA9C13AFC3}" srcId="{A9C277C6-1312-4C3F-9DE3-D2E671D23D25}" destId="{B05DC24D-4DCD-441A-B1CD-3A1711E3E4B6}" srcOrd="0" destOrd="0" parTransId="{443F0785-17F5-4502-BA58-4926253D1168}" sibTransId="{35F70C21-54B2-4AB6-9236-809726A1F421}"/>
    <dgm:cxn modelId="{92C6F0D9-523A-4820-9A93-A0B7651454F4}" srcId="{A9C277C6-1312-4C3F-9DE3-D2E671D23D25}" destId="{AC49C91C-B6DA-423E-B446-25912D1BACDB}" srcOrd="4" destOrd="0" parTransId="{999E57CF-E48E-4492-9ADA-A8E08C4D22E2}" sibTransId="{5CE8DE47-EABD-4301-B593-CD6BC6FA52E3}"/>
    <dgm:cxn modelId="{67D0C588-8AD7-4FF8-82D0-A308C2801583}" srcId="{A9C277C6-1312-4C3F-9DE3-D2E671D23D25}" destId="{34F5605C-C8CE-4CA9-AB55-56BE087F85C6}" srcOrd="2" destOrd="0" parTransId="{F92D633E-2B50-4581-80F7-0B74A7916516}" sibTransId="{0F549865-B444-49CF-A64D-7E60F0A4C38F}"/>
    <dgm:cxn modelId="{433D8083-1185-4992-9ED0-E66196F98740}" type="presOf" srcId="{9124650F-07C6-487F-AD9B-F1F53311585B}" destId="{CB85369D-BB07-4BBA-8A61-D4BD146C04E1}" srcOrd="0" destOrd="0" presId="urn:microsoft.com/office/officeart/2005/8/layout/process4"/>
    <dgm:cxn modelId="{B5B9DE5C-BB11-4315-A777-0F3CA208D845}" srcId="{A9C277C6-1312-4C3F-9DE3-D2E671D23D25}" destId="{CAC9627D-6F0A-4225-84BF-799BA1358B62}" srcOrd="6" destOrd="0" parTransId="{6E01A75F-A1E7-46CD-8DD9-143A93A3D829}" sibTransId="{4BF0DB36-3599-4D01-98E3-1DDCE47BEB64}"/>
    <dgm:cxn modelId="{4D724DF4-3B98-422D-9893-C8C64B5F4693}" srcId="{A9C277C6-1312-4C3F-9DE3-D2E671D23D25}" destId="{9124650F-07C6-487F-AD9B-F1F53311585B}" srcOrd="3" destOrd="0" parTransId="{2E4377C9-7477-41C9-965A-8F4A5E65ACB6}" sibTransId="{CDFE462C-C095-4DED-8383-AAFCCBC584D8}"/>
    <dgm:cxn modelId="{8D0D6A0F-43E6-430F-87A6-BF0B43CFB82A}" type="presOf" srcId="{34F5605C-C8CE-4CA9-AB55-56BE087F85C6}" destId="{C68C075B-0F0C-402E-BF39-E07293E46DAC}" srcOrd="0" destOrd="0" presId="urn:microsoft.com/office/officeart/2005/8/layout/process4"/>
    <dgm:cxn modelId="{F06DAA4E-CCE9-45D5-9C42-A8ABD56EA622}" srcId="{A9C277C6-1312-4C3F-9DE3-D2E671D23D25}" destId="{5CDCE68A-C8D5-4EB2-B92B-7E2DD7BF49FD}" srcOrd="1" destOrd="0" parTransId="{EE0BD5AE-8B7E-416D-8054-63AAC838A2F3}" sibTransId="{76A2D956-1510-4FFB-8242-337D1EFE005F}"/>
    <dgm:cxn modelId="{9F45984E-41D5-45C4-94D2-84018F36D5D6}" type="presOf" srcId="{CAC9627D-6F0A-4225-84BF-799BA1358B62}" destId="{D9E2F7FB-01FA-4CC8-B31B-9E28B6FE43CA}" srcOrd="0" destOrd="0" presId="urn:microsoft.com/office/officeart/2005/8/layout/process4"/>
    <dgm:cxn modelId="{A38D37C1-59DC-4464-8876-F371CF2E927A}" type="presOf" srcId="{306BB12B-D348-4300-AF50-99535AFC2859}" destId="{839EB144-A3B4-4125-9551-4ED62D10D7B2}" srcOrd="0" destOrd="0" presId="urn:microsoft.com/office/officeart/2005/8/layout/process4"/>
    <dgm:cxn modelId="{36269B16-E8E6-4943-8A4C-ABA588FCE407}" type="presOf" srcId="{AC49C91C-B6DA-423E-B446-25912D1BACDB}" destId="{458FB55E-C4E3-4CF8-BE12-50980B8D67F3}" srcOrd="0" destOrd="0" presId="urn:microsoft.com/office/officeart/2005/8/layout/process4"/>
    <dgm:cxn modelId="{1344F134-9DA3-4C69-A219-58D19D6D0772}" srcId="{A9C277C6-1312-4C3F-9DE3-D2E671D23D25}" destId="{306BB12B-D348-4300-AF50-99535AFC2859}" srcOrd="5" destOrd="0" parTransId="{4CD802E3-089F-4627-A5A1-7B71AE9DE088}" sibTransId="{1FBA4186-5753-4D79-A3D2-859D944E7A77}"/>
    <dgm:cxn modelId="{A93B1D04-F157-4820-AF6E-8388BE27D58E}" type="presOf" srcId="{5CDCE68A-C8D5-4EB2-B92B-7E2DD7BF49FD}" destId="{0F220E74-7060-48FD-95CF-D731922F0A97}" srcOrd="0" destOrd="0" presId="urn:microsoft.com/office/officeart/2005/8/layout/process4"/>
    <dgm:cxn modelId="{0E569596-75AF-4E2E-BC17-7A5BF591A82A}" type="presParOf" srcId="{C24B5B01-9399-4B86-B075-9DE31378E821}" destId="{41509E76-021E-444D-99C5-6EE091F60960}" srcOrd="0" destOrd="0" presId="urn:microsoft.com/office/officeart/2005/8/layout/process4"/>
    <dgm:cxn modelId="{667BA159-0A9C-46F2-9831-C63347DED141}" type="presParOf" srcId="{41509E76-021E-444D-99C5-6EE091F60960}" destId="{D9E2F7FB-01FA-4CC8-B31B-9E28B6FE43CA}" srcOrd="0" destOrd="0" presId="urn:microsoft.com/office/officeart/2005/8/layout/process4"/>
    <dgm:cxn modelId="{EBD597D3-36AE-4C25-A0F8-3F61F95C8772}" type="presParOf" srcId="{C24B5B01-9399-4B86-B075-9DE31378E821}" destId="{F935367E-2122-44AB-A380-BD3CA4CE84FA}" srcOrd="1" destOrd="0" presId="urn:microsoft.com/office/officeart/2005/8/layout/process4"/>
    <dgm:cxn modelId="{0580AF34-017B-4682-A3F9-231F8E8F4118}" type="presParOf" srcId="{C24B5B01-9399-4B86-B075-9DE31378E821}" destId="{819B4284-A01A-49BE-B7AF-A825EFD53155}" srcOrd="2" destOrd="0" presId="urn:microsoft.com/office/officeart/2005/8/layout/process4"/>
    <dgm:cxn modelId="{24FDDA2A-60C8-4601-B83A-C0C9EA546F4A}" type="presParOf" srcId="{819B4284-A01A-49BE-B7AF-A825EFD53155}" destId="{839EB144-A3B4-4125-9551-4ED62D10D7B2}" srcOrd="0" destOrd="0" presId="urn:microsoft.com/office/officeart/2005/8/layout/process4"/>
    <dgm:cxn modelId="{41246DDC-1D3F-4ECD-87F2-1BB090F375AE}" type="presParOf" srcId="{C24B5B01-9399-4B86-B075-9DE31378E821}" destId="{3C907DDB-AC74-4F34-AA2D-B4529AE01C2A}" srcOrd="3" destOrd="0" presId="urn:microsoft.com/office/officeart/2005/8/layout/process4"/>
    <dgm:cxn modelId="{88F1D8D5-9D7C-4C8C-BC03-B0D78948F316}" type="presParOf" srcId="{C24B5B01-9399-4B86-B075-9DE31378E821}" destId="{DAF569A5-291D-481D-9904-8C81D005A5A1}" srcOrd="4" destOrd="0" presId="urn:microsoft.com/office/officeart/2005/8/layout/process4"/>
    <dgm:cxn modelId="{E6A883BF-77A8-4858-BF41-4931F0FB5CAC}" type="presParOf" srcId="{DAF569A5-291D-481D-9904-8C81D005A5A1}" destId="{458FB55E-C4E3-4CF8-BE12-50980B8D67F3}" srcOrd="0" destOrd="0" presId="urn:microsoft.com/office/officeart/2005/8/layout/process4"/>
    <dgm:cxn modelId="{B6DF42F3-D772-451C-98F6-B5AF90908BDA}" type="presParOf" srcId="{C24B5B01-9399-4B86-B075-9DE31378E821}" destId="{499DE4FF-7D19-43B9-BE57-23E8811E1427}" srcOrd="5" destOrd="0" presId="urn:microsoft.com/office/officeart/2005/8/layout/process4"/>
    <dgm:cxn modelId="{CBE4F6A1-788F-41D4-B2EB-7C9AF577097E}" type="presParOf" srcId="{C24B5B01-9399-4B86-B075-9DE31378E821}" destId="{90FB3DD9-2AE8-4ACD-963D-C8EEA2CFEC36}" srcOrd="6" destOrd="0" presId="urn:microsoft.com/office/officeart/2005/8/layout/process4"/>
    <dgm:cxn modelId="{C48D8B83-C5F1-4015-80E9-AAED5752267D}" type="presParOf" srcId="{90FB3DD9-2AE8-4ACD-963D-C8EEA2CFEC36}" destId="{CB85369D-BB07-4BBA-8A61-D4BD146C04E1}" srcOrd="0" destOrd="0" presId="urn:microsoft.com/office/officeart/2005/8/layout/process4"/>
    <dgm:cxn modelId="{DFAE1EB3-0AC6-4654-B64C-52C1309D723C}" type="presParOf" srcId="{C24B5B01-9399-4B86-B075-9DE31378E821}" destId="{25573D81-EA97-41BD-89D7-54B7BF85F5E7}" srcOrd="7" destOrd="0" presId="urn:microsoft.com/office/officeart/2005/8/layout/process4"/>
    <dgm:cxn modelId="{7BEFEB64-F0F5-434A-9CAA-82476225F262}" type="presParOf" srcId="{C24B5B01-9399-4B86-B075-9DE31378E821}" destId="{93E6F59E-46A2-4CAE-98EE-807F5608D0D4}" srcOrd="8" destOrd="0" presId="urn:microsoft.com/office/officeart/2005/8/layout/process4"/>
    <dgm:cxn modelId="{4FF46BFF-034A-403D-BCFC-B391170A23C9}" type="presParOf" srcId="{93E6F59E-46A2-4CAE-98EE-807F5608D0D4}" destId="{C68C075B-0F0C-402E-BF39-E07293E46DAC}" srcOrd="0" destOrd="0" presId="urn:microsoft.com/office/officeart/2005/8/layout/process4"/>
    <dgm:cxn modelId="{B83A1BFE-9838-4E35-8014-EC883F7F2934}" type="presParOf" srcId="{C24B5B01-9399-4B86-B075-9DE31378E821}" destId="{DD4B06BA-CA17-482D-9B81-E5AADE634098}" srcOrd="9" destOrd="0" presId="urn:microsoft.com/office/officeart/2005/8/layout/process4"/>
    <dgm:cxn modelId="{FF51DBDD-CABD-4516-B601-25EC5E960810}" type="presParOf" srcId="{C24B5B01-9399-4B86-B075-9DE31378E821}" destId="{846B819E-34C9-4BF0-B053-5D59107CE6AD}" srcOrd="10" destOrd="0" presId="urn:microsoft.com/office/officeart/2005/8/layout/process4"/>
    <dgm:cxn modelId="{7D5A50C6-8B84-46AD-AA6D-B610B7E3349C}" type="presParOf" srcId="{846B819E-34C9-4BF0-B053-5D59107CE6AD}" destId="{0F220E74-7060-48FD-95CF-D731922F0A97}" srcOrd="0" destOrd="0" presId="urn:microsoft.com/office/officeart/2005/8/layout/process4"/>
    <dgm:cxn modelId="{DC110D31-685E-4499-A7A4-7136D6ECB11A}" type="presParOf" srcId="{C24B5B01-9399-4B86-B075-9DE31378E821}" destId="{974A89FB-E057-4F92-BBD5-5862BAE0255A}" srcOrd="11" destOrd="0" presId="urn:microsoft.com/office/officeart/2005/8/layout/process4"/>
    <dgm:cxn modelId="{609F06B8-AC7E-4BDC-8277-0D2587618FF1}" type="presParOf" srcId="{C24B5B01-9399-4B86-B075-9DE31378E821}" destId="{1B2058E8-9BFF-4A8A-B44B-8912DAF741F3}" srcOrd="12" destOrd="0" presId="urn:microsoft.com/office/officeart/2005/8/layout/process4"/>
    <dgm:cxn modelId="{582F1709-5C24-49FF-B741-5C0A1AA669B8}" type="presParOf" srcId="{1B2058E8-9BFF-4A8A-B44B-8912DAF741F3}" destId="{6664BD51-998D-468E-A961-32FDF58D3C5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D4CE3-50A3-451A-B072-5D8933D5F721}">
      <dsp:nvSpPr>
        <dsp:cNvPr id="0" name=""/>
        <dsp:cNvSpPr/>
      </dsp:nvSpPr>
      <dsp:spPr>
        <a:xfrm>
          <a:off x="123625" y="0"/>
          <a:ext cx="1446273" cy="4621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Se prohíbe el uso nocturno de carretas en la Antigua Roma por el ruido que estas producían </a:t>
          </a:r>
        </a:p>
      </dsp:txBody>
      <dsp:txXfrm>
        <a:off x="165985" y="42360"/>
        <a:ext cx="1361553" cy="4536672"/>
      </dsp:txXfrm>
    </dsp:sp>
    <dsp:sp modelId="{0A616ADF-2B1D-4572-A022-77BE556E4867}">
      <dsp:nvSpPr>
        <dsp:cNvPr id="0" name=""/>
        <dsp:cNvSpPr/>
      </dsp:nvSpPr>
      <dsp:spPr>
        <a:xfrm>
          <a:off x="1626751" y="2207523"/>
          <a:ext cx="120526" cy="2063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/>
        </a:p>
      </dsp:txBody>
      <dsp:txXfrm>
        <a:off x="1626751" y="2248792"/>
        <a:ext cx="84368" cy="123806"/>
      </dsp:txXfrm>
    </dsp:sp>
    <dsp:sp modelId="{BBA71136-0ED4-4396-A305-6415CF04242C}">
      <dsp:nvSpPr>
        <dsp:cNvPr id="0" name=""/>
        <dsp:cNvSpPr/>
      </dsp:nvSpPr>
      <dsp:spPr>
        <a:xfrm>
          <a:off x="1797307" y="0"/>
          <a:ext cx="1407892" cy="4621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Plinio El Viejo realiza estudios de la sordera en trabajadores de los molinos en las cataratas del Rio Nilo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1838543" y="41236"/>
        <a:ext cx="1325420" cy="4538920"/>
      </dsp:txXfrm>
    </dsp:sp>
    <dsp:sp modelId="{4AABBBE1-20F5-470A-89AA-32EA2EA631C9}">
      <dsp:nvSpPr>
        <dsp:cNvPr id="0" name=""/>
        <dsp:cNvSpPr/>
      </dsp:nvSpPr>
      <dsp:spPr>
        <a:xfrm>
          <a:off x="3286242" y="2207523"/>
          <a:ext cx="171810" cy="2063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/>
        </a:p>
      </dsp:txBody>
      <dsp:txXfrm>
        <a:off x="3286242" y="2248792"/>
        <a:ext cx="120267" cy="123806"/>
      </dsp:txXfrm>
    </dsp:sp>
    <dsp:sp modelId="{622AA416-ADA8-4EA6-9E44-9A63AE42E63C}">
      <dsp:nvSpPr>
        <dsp:cNvPr id="0" name=""/>
        <dsp:cNvSpPr/>
      </dsp:nvSpPr>
      <dsp:spPr>
        <a:xfrm>
          <a:off x="3529370" y="0"/>
          <a:ext cx="1518103" cy="4621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Comienza la Revolución Industrial y con ésta el aumento del ruido en las áreas de trabajo 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573834" y="44464"/>
        <a:ext cx="1429175" cy="4532464"/>
      </dsp:txXfrm>
    </dsp:sp>
    <dsp:sp modelId="{B6B7EE54-A2FF-4989-9318-447CD0C380A5}">
      <dsp:nvSpPr>
        <dsp:cNvPr id="0" name=""/>
        <dsp:cNvSpPr/>
      </dsp:nvSpPr>
      <dsp:spPr>
        <a:xfrm>
          <a:off x="5130676" y="2207523"/>
          <a:ext cx="176391" cy="2063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/>
        </a:p>
      </dsp:txBody>
      <dsp:txXfrm>
        <a:off x="5130676" y="2248792"/>
        <a:ext cx="123474" cy="123806"/>
      </dsp:txXfrm>
    </dsp:sp>
    <dsp:sp modelId="{1B80ACB8-1588-4C88-9100-ACCC75BC7A40}">
      <dsp:nvSpPr>
        <dsp:cNvPr id="0" name=""/>
        <dsp:cNvSpPr/>
      </dsp:nvSpPr>
      <dsp:spPr>
        <a:xfrm>
          <a:off x="5380286" y="0"/>
          <a:ext cx="1514791" cy="4621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Comienzan en  E. U. los estudios  a detalle sobre el ruido en la salud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5424653" y="44367"/>
        <a:ext cx="1426057" cy="4532658"/>
      </dsp:txXfrm>
    </dsp:sp>
    <dsp:sp modelId="{73613B88-B789-4132-AF83-73F15166B265}">
      <dsp:nvSpPr>
        <dsp:cNvPr id="0" name=""/>
        <dsp:cNvSpPr/>
      </dsp:nvSpPr>
      <dsp:spPr>
        <a:xfrm>
          <a:off x="6978282" y="2207523"/>
          <a:ext cx="176391" cy="2063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/>
        </a:p>
      </dsp:txBody>
      <dsp:txXfrm>
        <a:off x="6978282" y="2248792"/>
        <a:ext cx="123474" cy="123806"/>
      </dsp:txXfrm>
    </dsp:sp>
    <dsp:sp modelId="{369950C9-BE90-4FA4-A0E9-94FCEA129FED}">
      <dsp:nvSpPr>
        <dsp:cNvPr id="0" name=""/>
        <dsp:cNvSpPr/>
      </dsp:nvSpPr>
      <dsp:spPr>
        <a:xfrm>
          <a:off x="7227892" y="0"/>
          <a:ext cx="1543330" cy="4621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dirty="0" smtClean="0">
              <a:solidFill>
                <a:schemeClr val="tx1"/>
              </a:solidFill>
            </a:rPr>
            <a:t>Empiezan a  elaborarse  programas de Conservación Auditiva de manera integral</a:t>
          </a:r>
          <a:endParaRPr lang="es-MX" sz="1800" b="0" kern="1200" dirty="0">
            <a:solidFill>
              <a:schemeClr val="tx1"/>
            </a:solidFill>
          </a:endParaRPr>
        </a:p>
      </dsp:txBody>
      <dsp:txXfrm>
        <a:off x="7273095" y="45203"/>
        <a:ext cx="1452924" cy="4530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C2614-B71F-4F33-94EC-8D409073F1C4}">
      <dsp:nvSpPr>
        <dsp:cNvPr id="0" name=""/>
        <dsp:cNvSpPr/>
      </dsp:nvSpPr>
      <dsp:spPr>
        <a:xfrm>
          <a:off x="588411" y="0"/>
          <a:ext cx="6668658" cy="3957620"/>
        </a:xfrm>
        <a:prstGeom prst="right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1BB4487-BF1C-4F18-928F-7E5EB5D73160}">
      <dsp:nvSpPr>
        <dsp:cNvPr id="0" name=""/>
        <dsp:cNvSpPr/>
      </dsp:nvSpPr>
      <dsp:spPr>
        <a:xfrm>
          <a:off x="135107" y="1187285"/>
          <a:ext cx="3479573" cy="158304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Pérdida temporal con recuperación</a:t>
          </a:r>
          <a:endParaRPr lang="es-MX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385" y="1264563"/>
        <a:ext cx="3325017" cy="1428492"/>
      </dsp:txXfrm>
    </dsp:sp>
    <dsp:sp modelId="{FFE9C193-4EFF-43CB-9198-BABFDB226100}">
      <dsp:nvSpPr>
        <dsp:cNvPr id="0" name=""/>
        <dsp:cNvSpPr/>
      </dsp:nvSpPr>
      <dsp:spPr>
        <a:xfrm>
          <a:off x="4006955" y="1187285"/>
          <a:ext cx="3703418" cy="1583048"/>
        </a:xfrm>
        <a:prstGeom prst="roundRect">
          <a:avLst/>
        </a:prstGeom>
        <a:gradFill rotWithShape="0">
          <a:gsLst>
            <a:gs pos="0">
              <a:schemeClr val="accent3">
                <a:hueOff val="2703983"/>
                <a:satOff val="-8997"/>
                <a:lumOff val="-4509"/>
                <a:alphaOff val="0"/>
                <a:tint val="96000"/>
                <a:lumMod val="104000"/>
              </a:schemeClr>
            </a:gs>
            <a:gs pos="100000">
              <a:schemeClr val="accent3">
                <a:hueOff val="2703983"/>
                <a:satOff val="-8997"/>
                <a:lumOff val="-450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De continuar la exposición a ruido se produce daño permanente el cual es irreversible y  progresivo</a:t>
          </a:r>
          <a:endParaRPr lang="es-MX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84233" y="1264563"/>
        <a:ext cx="3548862" cy="14284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64FC2-2777-43AF-9A73-537DD360AB57}">
      <dsp:nvSpPr>
        <dsp:cNvPr id="0" name=""/>
        <dsp:cNvSpPr/>
      </dsp:nvSpPr>
      <dsp:spPr>
        <a:xfrm>
          <a:off x="3672409" y="0"/>
          <a:ext cx="822960" cy="586551"/>
        </a:xfrm>
        <a:prstGeom prst="trapezoid">
          <a:avLst>
            <a:gd name="adj" fmla="val 7015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b="1" kern="1200" dirty="0"/>
        </a:p>
      </dsp:txBody>
      <dsp:txXfrm>
        <a:off x="3672409" y="0"/>
        <a:ext cx="822960" cy="586551"/>
      </dsp:txXfrm>
    </dsp:sp>
    <dsp:sp modelId="{8D54225F-2768-418A-8FFF-2BD00C34BF28}">
      <dsp:nvSpPr>
        <dsp:cNvPr id="0" name=""/>
        <dsp:cNvSpPr/>
      </dsp:nvSpPr>
      <dsp:spPr>
        <a:xfrm>
          <a:off x="3291840" y="586551"/>
          <a:ext cx="1645920" cy="586551"/>
        </a:xfrm>
        <a:prstGeom prst="trapezoid">
          <a:avLst>
            <a:gd name="adj" fmla="val 7015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LFT art. 513, 514, </a:t>
          </a:r>
          <a:r>
            <a:rPr lang="es-MX" sz="1400" b="1" kern="1200" dirty="0" err="1" smtClean="0"/>
            <a:t>fracc</a:t>
          </a:r>
          <a:r>
            <a:rPr lang="es-MX" sz="1400" b="1" kern="1200" dirty="0" smtClean="0"/>
            <a:t> 351</a:t>
          </a:r>
          <a:endParaRPr lang="es-MX" sz="1400" b="1" kern="1200" dirty="0"/>
        </a:p>
      </dsp:txBody>
      <dsp:txXfrm>
        <a:off x="3579875" y="586551"/>
        <a:ext cx="1069848" cy="586551"/>
      </dsp:txXfrm>
    </dsp:sp>
    <dsp:sp modelId="{FAB2E7FA-AEB2-4791-9017-A72CDFD9A101}">
      <dsp:nvSpPr>
        <dsp:cNvPr id="0" name=""/>
        <dsp:cNvSpPr/>
      </dsp:nvSpPr>
      <dsp:spPr>
        <a:xfrm>
          <a:off x="2880359" y="1173103"/>
          <a:ext cx="2468880" cy="586551"/>
        </a:xfrm>
        <a:prstGeom prst="trapezoid">
          <a:avLst>
            <a:gd name="adj" fmla="val 7015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smtClean="0"/>
            <a:t>Ley del Seguro Social</a:t>
          </a:r>
          <a:endParaRPr lang="es-MX" sz="1400" b="1" kern="1200"/>
        </a:p>
      </dsp:txBody>
      <dsp:txXfrm>
        <a:off x="3312414" y="1173103"/>
        <a:ext cx="1604772" cy="586551"/>
      </dsp:txXfrm>
    </dsp:sp>
    <dsp:sp modelId="{6FA070C5-74A6-4A8B-867A-60F81C5D0DA7}">
      <dsp:nvSpPr>
        <dsp:cNvPr id="0" name=""/>
        <dsp:cNvSpPr/>
      </dsp:nvSpPr>
      <dsp:spPr>
        <a:xfrm>
          <a:off x="2468880" y="1759654"/>
          <a:ext cx="3291840" cy="586551"/>
        </a:xfrm>
        <a:prstGeom prst="trapezoid">
          <a:avLst>
            <a:gd name="adj" fmla="val 7015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Ley General de Salud</a:t>
          </a:r>
          <a:endParaRPr lang="es-MX" sz="1400" b="1" kern="1200" dirty="0"/>
        </a:p>
      </dsp:txBody>
      <dsp:txXfrm>
        <a:off x="3044951" y="1759654"/>
        <a:ext cx="2139696" cy="586551"/>
      </dsp:txXfrm>
    </dsp:sp>
    <dsp:sp modelId="{A12AB74F-58DF-4B93-AE4B-86CBB3173FAC}">
      <dsp:nvSpPr>
        <dsp:cNvPr id="0" name=""/>
        <dsp:cNvSpPr/>
      </dsp:nvSpPr>
      <dsp:spPr>
        <a:xfrm>
          <a:off x="2057400" y="2346205"/>
          <a:ext cx="4114799" cy="586551"/>
        </a:xfrm>
        <a:prstGeom prst="trapezoid">
          <a:avLst>
            <a:gd name="adj" fmla="val 7015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Ley General del Equilibrio Ecológico y protección al Medio Ambiente</a:t>
          </a:r>
          <a:endParaRPr lang="es-MX" sz="1400" b="1" kern="1200" dirty="0"/>
        </a:p>
      </dsp:txBody>
      <dsp:txXfrm>
        <a:off x="2777490" y="2346205"/>
        <a:ext cx="2674620" cy="586551"/>
      </dsp:txXfrm>
    </dsp:sp>
    <dsp:sp modelId="{11AD0F7C-68A0-4DD4-98D6-3347F8C694D2}">
      <dsp:nvSpPr>
        <dsp:cNvPr id="0" name=""/>
        <dsp:cNvSpPr/>
      </dsp:nvSpPr>
      <dsp:spPr>
        <a:xfrm>
          <a:off x="1645920" y="2932757"/>
          <a:ext cx="4937759" cy="586551"/>
        </a:xfrm>
        <a:prstGeom prst="trapezoid">
          <a:avLst>
            <a:gd name="adj" fmla="val 7015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smtClean="0"/>
            <a:t>Ley General sobre Metrología y Normalización</a:t>
          </a:r>
          <a:endParaRPr lang="es-MX" sz="1400" b="1" kern="1200"/>
        </a:p>
      </dsp:txBody>
      <dsp:txXfrm>
        <a:off x="2510028" y="2932757"/>
        <a:ext cx="3209544" cy="586551"/>
      </dsp:txXfrm>
    </dsp:sp>
    <dsp:sp modelId="{98990489-5333-4765-999B-47DB5CC02B16}">
      <dsp:nvSpPr>
        <dsp:cNvPr id="0" name=""/>
        <dsp:cNvSpPr/>
      </dsp:nvSpPr>
      <dsp:spPr>
        <a:xfrm>
          <a:off x="1234440" y="3519308"/>
          <a:ext cx="5760719" cy="586551"/>
        </a:xfrm>
        <a:prstGeom prst="trapezoid">
          <a:avLst>
            <a:gd name="adj" fmla="val 7015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smtClean="0"/>
            <a:t>Tratados Internacionales</a:t>
          </a:r>
          <a:endParaRPr lang="es-MX" sz="1400" b="1" kern="1200"/>
        </a:p>
      </dsp:txBody>
      <dsp:txXfrm>
        <a:off x="2242565" y="3519308"/>
        <a:ext cx="3744468" cy="586551"/>
      </dsp:txXfrm>
    </dsp:sp>
    <dsp:sp modelId="{5B38148C-9293-4308-BD09-9AEC8EA8B34F}">
      <dsp:nvSpPr>
        <dsp:cNvPr id="0" name=""/>
        <dsp:cNvSpPr/>
      </dsp:nvSpPr>
      <dsp:spPr>
        <a:xfrm>
          <a:off x="822960" y="4105860"/>
          <a:ext cx="6583680" cy="586551"/>
        </a:xfrm>
        <a:prstGeom prst="trapezoid">
          <a:avLst>
            <a:gd name="adj" fmla="val 7015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Reglamento Federal de Seguridad, Higiene y Medio Ambiente de Trabajo</a:t>
          </a:r>
          <a:endParaRPr lang="es-MX" sz="1400" b="1" kern="1200" dirty="0"/>
        </a:p>
      </dsp:txBody>
      <dsp:txXfrm>
        <a:off x="1975103" y="4105860"/>
        <a:ext cx="4279392" cy="586551"/>
      </dsp:txXfrm>
    </dsp:sp>
    <dsp:sp modelId="{361BF498-FF44-4D04-9317-D2EEB4544595}">
      <dsp:nvSpPr>
        <dsp:cNvPr id="0" name=""/>
        <dsp:cNvSpPr/>
      </dsp:nvSpPr>
      <dsp:spPr>
        <a:xfrm>
          <a:off x="411479" y="4692411"/>
          <a:ext cx="7406640" cy="586551"/>
        </a:xfrm>
        <a:prstGeom prst="trapezoid">
          <a:avLst>
            <a:gd name="adj" fmla="val 7015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smtClean="0"/>
            <a:t>Normas Oficiales Mexicanas</a:t>
          </a:r>
          <a:endParaRPr lang="es-MX" sz="1400" b="1" kern="1200"/>
        </a:p>
      </dsp:txBody>
      <dsp:txXfrm>
        <a:off x="1707641" y="4692411"/>
        <a:ext cx="4814316" cy="586551"/>
      </dsp:txXfrm>
    </dsp:sp>
    <dsp:sp modelId="{06130FA8-0F63-41D0-B183-52008EC5A391}">
      <dsp:nvSpPr>
        <dsp:cNvPr id="0" name=""/>
        <dsp:cNvSpPr/>
      </dsp:nvSpPr>
      <dsp:spPr>
        <a:xfrm>
          <a:off x="0" y="5278963"/>
          <a:ext cx="8229600" cy="586551"/>
        </a:xfrm>
        <a:prstGeom prst="trapezoid">
          <a:avLst>
            <a:gd name="adj" fmla="val 7015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b="1" kern="1200" dirty="0"/>
        </a:p>
      </dsp:txBody>
      <dsp:txXfrm>
        <a:off x="1440179" y="5278963"/>
        <a:ext cx="5349240" cy="5865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C79C6-623C-40FB-9A18-3A9E7114F506}">
      <dsp:nvSpPr>
        <dsp:cNvPr id="0" name=""/>
        <dsp:cNvSpPr/>
      </dsp:nvSpPr>
      <dsp:spPr>
        <a:xfrm>
          <a:off x="796711" y="72467"/>
          <a:ext cx="2962275" cy="296227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/>
            <a:t>Conductiva </a:t>
          </a:r>
          <a:endParaRPr lang="es-MX" sz="2400" b="1" kern="1200" dirty="0"/>
        </a:p>
      </dsp:txBody>
      <dsp:txXfrm>
        <a:off x="1191681" y="590865"/>
        <a:ext cx="2172335" cy="1333023"/>
      </dsp:txXfrm>
    </dsp:sp>
    <dsp:sp modelId="{FCA2CE07-83E7-4CB6-BC1A-E50BDD0B3957}">
      <dsp:nvSpPr>
        <dsp:cNvPr id="0" name=""/>
        <dsp:cNvSpPr/>
      </dsp:nvSpPr>
      <dsp:spPr>
        <a:xfrm>
          <a:off x="4716018" y="1728675"/>
          <a:ext cx="2962275" cy="2962275"/>
        </a:xfrm>
        <a:prstGeom prst="ellipse">
          <a:avLst/>
        </a:prstGeom>
        <a:solidFill>
          <a:schemeClr val="accent2">
            <a:alpha val="50000"/>
            <a:hueOff val="226582"/>
            <a:satOff val="-23996"/>
            <a:lumOff val="-58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err="1" smtClean="0"/>
            <a:t>Neuro</a:t>
          </a:r>
          <a:r>
            <a:rPr lang="es-MX" sz="2400" b="1" kern="1200" dirty="0" smtClean="0"/>
            <a:t> Sensorial</a:t>
          </a:r>
          <a:endParaRPr lang="es-MX" sz="2400" b="1" kern="1200" dirty="0"/>
        </a:p>
      </dsp:txBody>
      <dsp:txXfrm>
        <a:off x="5621980" y="2493929"/>
        <a:ext cx="1777365" cy="1629251"/>
      </dsp:txXfrm>
    </dsp:sp>
    <dsp:sp modelId="{E826E811-3466-4D15-AE5A-0DE48AF139BE}">
      <dsp:nvSpPr>
        <dsp:cNvPr id="0" name=""/>
        <dsp:cNvSpPr/>
      </dsp:nvSpPr>
      <dsp:spPr>
        <a:xfrm>
          <a:off x="2915824" y="1207225"/>
          <a:ext cx="2592286" cy="2537662"/>
        </a:xfrm>
        <a:prstGeom prst="ellipse">
          <a:avLst/>
        </a:prstGeom>
        <a:solidFill>
          <a:schemeClr val="accent2">
            <a:alpha val="50000"/>
            <a:hueOff val="453165"/>
            <a:satOff val="-47993"/>
            <a:lumOff val="-117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/>
            <a:t>     Mixta </a:t>
          </a:r>
          <a:endParaRPr lang="es-MX" sz="2400" b="1" kern="1200" dirty="0"/>
        </a:p>
      </dsp:txBody>
      <dsp:txXfrm>
        <a:off x="3159931" y="1862788"/>
        <a:ext cx="1555372" cy="13957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C81DA-05C7-41DA-9BF2-57FD022D1300}">
      <dsp:nvSpPr>
        <dsp:cNvPr id="0" name=""/>
        <dsp:cNvSpPr/>
      </dsp:nvSpPr>
      <dsp:spPr>
        <a:xfrm>
          <a:off x="1267716" y="0"/>
          <a:ext cx="5980770" cy="5980770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0F512EC-1D5D-42B9-ADFB-E09C1E2437BF}">
      <dsp:nvSpPr>
        <dsp:cNvPr id="0" name=""/>
        <dsp:cNvSpPr/>
      </dsp:nvSpPr>
      <dsp:spPr>
        <a:xfrm>
          <a:off x="1656466" y="388750"/>
          <a:ext cx="2392308" cy="239230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/>
            <a:t>Etapa I, Instalación (Asintomática)   3 años</a:t>
          </a:r>
          <a:endParaRPr lang="en-US" sz="3600" b="1" kern="1200" dirty="0"/>
        </a:p>
      </dsp:txBody>
      <dsp:txXfrm>
        <a:off x="1773249" y="505533"/>
        <a:ext cx="2158742" cy="2158742"/>
      </dsp:txXfrm>
    </dsp:sp>
    <dsp:sp modelId="{12EE69C0-C5C5-4328-8413-58BEE48F3A97}">
      <dsp:nvSpPr>
        <dsp:cNvPr id="0" name=""/>
        <dsp:cNvSpPr/>
      </dsp:nvSpPr>
      <dsp:spPr>
        <a:xfrm>
          <a:off x="4467428" y="388750"/>
          <a:ext cx="2392308" cy="2392308"/>
        </a:xfrm>
        <a:prstGeom prst="roundRect">
          <a:avLst/>
        </a:prstGeom>
        <a:gradFill rotWithShape="0">
          <a:gsLst>
            <a:gs pos="0">
              <a:schemeClr val="accent2">
                <a:hueOff val="151055"/>
                <a:satOff val="-15998"/>
                <a:lumOff val="-392"/>
                <a:alphaOff val="0"/>
                <a:tint val="96000"/>
                <a:lumMod val="104000"/>
              </a:schemeClr>
            </a:gs>
            <a:gs pos="100000">
              <a:schemeClr val="accent2">
                <a:hueOff val="151055"/>
                <a:satOff val="-15998"/>
                <a:lumOff val="-3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/>
            <a:t>Etapa II (Acufenos intermitentes al termino de jornada)  5 años</a:t>
          </a:r>
          <a:endParaRPr lang="en-US" sz="3600" b="1" kern="1200" dirty="0"/>
        </a:p>
      </dsp:txBody>
      <dsp:txXfrm>
        <a:off x="4584211" y="505533"/>
        <a:ext cx="2158742" cy="2158742"/>
      </dsp:txXfrm>
    </dsp:sp>
    <dsp:sp modelId="{BA0FEFC8-C356-4356-93FF-C556BCC375EF}">
      <dsp:nvSpPr>
        <dsp:cNvPr id="0" name=""/>
        <dsp:cNvSpPr/>
      </dsp:nvSpPr>
      <dsp:spPr>
        <a:xfrm>
          <a:off x="1656466" y="3199712"/>
          <a:ext cx="2392308" cy="2392308"/>
        </a:xfrm>
        <a:prstGeom prst="roundRect">
          <a:avLst/>
        </a:prstGeom>
        <a:gradFill rotWithShape="0">
          <a:gsLst>
            <a:gs pos="0">
              <a:schemeClr val="accent2">
                <a:hueOff val="302110"/>
                <a:satOff val="-31995"/>
                <a:lumOff val="-784"/>
                <a:alphaOff val="0"/>
                <a:tint val="96000"/>
                <a:lumMod val="104000"/>
              </a:schemeClr>
            </a:gs>
            <a:gs pos="100000">
              <a:schemeClr val="accent2">
                <a:hueOff val="302110"/>
                <a:satOff val="-31995"/>
                <a:lumOff val="-784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/>
            <a:t>Etapa III (Acufenos persistentes e hipoacusia) 10 años</a:t>
          </a:r>
          <a:endParaRPr lang="en-US" sz="3600" b="1" kern="1200" dirty="0"/>
        </a:p>
      </dsp:txBody>
      <dsp:txXfrm>
        <a:off x="1773249" y="3316495"/>
        <a:ext cx="2158742" cy="2158742"/>
      </dsp:txXfrm>
    </dsp:sp>
    <dsp:sp modelId="{5BD61008-B9FE-46F1-AD35-6AEFDEC42C32}">
      <dsp:nvSpPr>
        <dsp:cNvPr id="0" name=""/>
        <dsp:cNvSpPr/>
      </dsp:nvSpPr>
      <dsp:spPr>
        <a:xfrm>
          <a:off x="4467428" y="3199712"/>
          <a:ext cx="2392308" cy="2392308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/>
            <a:t>Etapa IV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/>
            <a:t>(Sordera manifiesta)  20  años o más             </a:t>
          </a:r>
          <a:endParaRPr lang="en-US" sz="3600" b="1" kern="1200" dirty="0"/>
        </a:p>
      </dsp:txBody>
      <dsp:txXfrm>
        <a:off x="4584211" y="3316495"/>
        <a:ext cx="2158742" cy="21587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D9FA1-725E-469D-A62F-E4981B597BEE}" type="datetimeFigureOut">
              <a:rPr lang="es-MX" smtClean="0"/>
              <a:t>27/11/2013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029CD-05FE-45A7-845E-05F5DCE3B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755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Buenas tardes: Como parte del Equipo del MASS quiero agradecer la invitación a esta breve charla sobre la consecuencias a la salud de la exposición al ruido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3651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 smtClean="0"/>
              <a:t>Dicho daño puede ser determinado por impacto sonoro persistente, como los de la industria, estampidos, disparos de armas de fuego, ruidos fuertes, explosiones y algunos traumatismos. 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723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Eliminar impotencia</a:t>
            </a:r>
            <a:r>
              <a:rPr lang="es-MX" baseline="0" dirty="0" smtClean="0"/>
              <a:t> sexual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7128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Explicación de las etapas </a:t>
            </a:r>
            <a:r>
              <a:rPr lang="es-MX" dirty="0" err="1" smtClean="0"/>
              <a:t>Acúfenos</a:t>
            </a:r>
            <a:r>
              <a:rPr lang="es-MX" dirty="0" smtClean="0"/>
              <a:t>= Zumbido de </a:t>
            </a:r>
            <a:r>
              <a:rPr lang="es-MX" dirty="0" err="1" smtClean="0"/>
              <a:t>oidos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9846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Desglose de historia clínica, contemplando</a:t>
            </a:r>
            <a:r>
              <a:rPr lang="es-MX" baseline="0" dirty="0" smtClean="0"/>
              <a:t> antecedentes familiares, personales, exposición laboral y </a:t>
            </a:r>
            <a:r>
              <a:rPr lang="es-MX" baseline="0" dirty="0" err="1" smtClean="0"/>
              <a:t>extralaboral</a:t>
            </a:r>
            <a:r>
              <a:rPr lang="es-MX" baseline="0" dirty="0" smtClean="0"/>
              <a:t>, etc.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0532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xfrm>
            <a:off x="685800" y="4344108"/>
            <a:ext cx="5486400" cy="41146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dirty="0" smtClean="0"/>
              <a:t>Existen algunas alternativas que ayudan a mejorar la calidad de vida de las personas con este trastorno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xfrm>
            <a:off x="685800" y="4344108"/>
            <a:ext cx="5486400" cy="41146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dirty="0" smtClean="0"/>
              <a:t>Existen algunas alternativas que ayudan a mejorar la calidad de vida de las personas con este trastorno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Revisar documento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3599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0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291DA4-28EB-4787-BA99-E0347FD84C5F}" type="slidenum">
              <a:rPr lang="en-US" altLang="es-MX" sz="1000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s-MX" sz="10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4295775"/>
            <a:ext cx="5413375" cy="4379913"/>
          </a:xfrm>
          <a:solidFill>
            <a:srgbClr val="FFFFFF"/>
          </a:solidFill>
        </p:spPr>
        <p:txBody>
          <a:bodyPr lIns="90393" tIns="45197" rIns="90393" bIns="45197"/>
          <a:lstStyle/>
          <a:p>
            <a:pPr eaLnBrk="1" hangingPunct="1"/>
            <a:r>
              <a:rPr lang="en-US" altLang="es-MX" smtClean="0"/>
              <a:t>Contrary to the common perception that COPD is a disease of the elderly, data from the third National Health and Nutrition Examination Survey (NHANES III) indicate that approximately 70% of patients with COPD are younger than the age of 65.  </a:t>
            </a:r>
          </a:p>
          <a:p>
            <a:pPr eaLnBrk="1" hangingPunct="1"/>
            <a:endParaRPr lang="en-US" altLang="es-MX" smtClean="0"/>
          </a:p>
          <a:p>
            <a:pPr eaLnBrk="1" hangingPunct="1"/>
            <a:r>
              <a:rPr lang="en-US" altLang="es-MX" smtClean="0"/>
              <a:t>Patients with COPD often look like this:</a:t>
            </a:r>
          </a:p>
          <a:p>
            <a:pPr lvl="1" eaLnBrk="1" hangingPunct="1"/>
            <a:r>
              <a:rPr lang="en-US" altLang="es-MX" smtClean="0"/>
              <a:t>Long history of smoking.</a:t>
            </a:r>
          </a:p>
          <a:p>
            <a:pPr lvl="1" eaLnBrk="1" hangingPunct="1"/>
            <a:r>
              <a:rPr lang="en-US" altLang="es-MX" smtClean="0"/>
              <a:t>Dyspnea—most common presenting symptom, with or without </a:t>
            </a:r>
            <a:br>
              <a:rPr lang="en-US" altLang="es-MX" smtClean="0"/>
            </a:br>
            <a:r>
              <a:rPr lang="en-US" altLang="es-MX" smtClean="0"/>
              <a:t>chronic cough and sputum.</a:t>
            </a:r>
          </a:p>
          <a:p>
            <a:pPr lvl="1" eaLnBrk="1" hangingPunct="1"/>
            <a:r>
              <a:rPr lang="en-US" altLang="es-MX" smtClean="0"/>
              <a:t>Confused about condition—symptoms often misattributed to asthma.</a:t>
            </a:r>
          </a:p>
          <a:p>
            <a:pPr eaLnBrk="1" hangingPunct="1"/>
            <a:r>
              <a:rPr lang="en-US" altLang="es-MX" smtClean="0"/>
              <a:t>COPD is no longer a disease primarily of men. </a:t>
            </a:r>
          </a:p>
          <a:p>
            <a:pPr lvl="1" eaLnBrk="1" hangingPunct="1"/>
            <a:r>
              <a:rPr lang="en-US" altLang="es-MX" smtClean="0"/>
              <a:t>The mortality of women is now higher than that of men.</a:t>
            </a:r>
          </a:p>
          <a:p>
            <a:pPr lvl="1" eaLnBrk="1" hangingPunct="1"/>
            <a:r>
              <a:rPr lang="en-US" altLang="es-MX" smtClean="0"/>
              <a:t>Prevalence in women continues to rise. </a:t>
            </a:r>
          </a:p>
          <a:p>
            <a:pPr lvl="1" eaLnBrk="1" hangingPunct="1"/>
            <a:endParaRPr lang="en-US" altLang="es-MX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s-MX" b="1" smtClean="0">
                <a:solidFill>
                  <a:srgbClr val="000000"/>
                </a:solidFill>
              </a:rPr>
              <a:t>NOTE TO SPEAKER:  You may wish to use this as an alternate to the previous slide.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838200" y="8667750"/>
            <a:ext cx="579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 anchor="b">
            <a:spAutoFit/>
          </a:bodyPr>
          <a:lstStyle>
            <a:lvl1pPr marL="2286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s-MX" altLang="es-MX" sz="10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0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291DA4-28EB-4787-BA99-E0347FD84C5F}" type="slidenum">
              <a:rPr lang="en-US" altLang="es-MX" sz="1000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s-MX" sz="10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4295775"/>
            <a:ext cx="5413375" cy="4379913"/>
          </a:xfrm>
          <a:solidFill>
            <a:srgbClr val="FFFFFF"/>
          </a:solidFill>
        </p:spPr>
        <p:txBody>
          <a:bodyPr lIns="90393" tIns="45197" rIns="90393" bIns="45197"/>
          <a:lstStyle/>
          <a:p>
            <a:pPr eaLnBrk="1" hangingPunct="1"/>
            <a:r>
              <a:rPr lang="en-US" altLang="es-MX" smtClean="0"/>
              <a:t>Contrary to the common perception that COPD is a disease of the elderly, data from the third National Health and Nutrition Examination Survey (NHANES III) indicate that approximately 70% of patients with COPD are younger than the age of 65.  </a:t>
            </a:r>
          </a:p>
          <a:p>
            <a:pPr eaLnBrk="1" hangingPunct="1"/>
            <a:endParaRPr lang="en-US" altLang="es-MX" smtClean="0"/>
          </a:p>
          <a:p>
            <a:pPr eaLnBrk="1" hangingPunct="1"/>
            <a:r>
              <a:rPr lang="en-US" altLang="es-MX" smtClean="0"/>
              <a:t>Patients with COPD often look like this:</a:t>
            </a:r>
          </a:p>
          <a:p>
            <a:pPr lvl="1" eaLnBrk="1" hangingPunct="1"/>
            <a:r>
              <a:rPr lang="en-US" altLang="es-MX" smtClean="0"/>
              <a:t>Long history of smoking.</a:t>
            </a:r>
          </a:p>
          <a:p>
            <a:pPr lvl="1" eaLnBrk="1" hangingPunct="1"/>
            <a:r>
              <a:rPr lang="en-US" altLang="es-MX" smtClean="0"/>
              <a:t>Dyspnea—most common presenting symptom, with or without </a:t>
            </a:r>
            <a:br>
              <a:rPr lang="en-US" altLang="es-MX" smtClean="0"/>
            </a:br>
            <a:r>
              <a:rPr lang="en-US" altLang="es-MX" smtClean="0"/>
              <a:t>chronic cough and sputum.</a:t>
            </a:r>
          </a:p>
          <a:p>
            <a:pPr lvl="1" eaLnBrk="1" hangingPunct="1"/>
            <a:r>
              <a:rPr lang="en-US" altLang="es-MX" smtClean="0"/>
              <a:t>Confused about condition—symptoms often misattributed to asthma.</a:t>
            </a:r>
          </a:p>
          <a:p>
            <a:pPr eaLnBrk="1" hangingPunct="1"/>
            <a:r>
              <a:rPr lang="en-US" altLang="es-MX" smtClean="0"/>
              <a:t>COPD is no longer a disease primarily of men. </a:t>
            </a:r>
          </a:p>
          <a:p>
            <a:pPr lvl="1" eaLnBrk="1" hangingPunct="1"/>
            <a:r>
              <a:rPr lang="en-US" altLang="es-MX" smtClean="0"/>
              <a:t>The mortality of women is now higher than that of men.</a:t>
            </a:r>
          </a:p>
          <a:p>
            <a:pPr lvl="1" eaLnBrk="1" hangingPunct="1"/>
            <a:r>
              <a:rPr lang="en-US" altLang="es-MX" smtClean="0"/>
              <a:t>Prevalence in women continues to rise. </a:t>
            </a:r>
          </a:p>
          <a:p>
            <a:pPr lvl="1" eaLnBrk="1" hangingPunct="1"/>
            <a:endParaRPr lang="en-US" altLang="es-MX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s-MX" b="1" smtClean="0">
                <a:solidFill>
                  <a:srgbClr val="000000"/>
                </a:solidFill>
              </a:rPr>
              <a:t>NOTE TO SPEAKER:  You may wish to use this as an alternate to the previous slide.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838200" y="8667750"/>
            <a:ext cx="579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 anchor="b">
            <a:spAutoFit/>
          </a:bodyPr>
          <a:lstStyle>
            <a:lvl1pPr marL="2286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s-MX" altLang="es-MX"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Anatomía</a:t>
            </a:r>
            <a:r>
              <a:rPr lang="es-MX" baseline="0" dirty="0" smtClean="0"/>
              <a:t> del </a:t>
            </a:r>
            <a:r>
              <a:rPr lang="es-MX" baseline="0" dirty="0" err="1" smtClean="0"/>
              <a:t>oido</a:t>
            </a:r>
            <a:r>
              <a:rPr lang="es-MX" baseline="0" dirty="0" smtClean="0"/>
              <a:t>,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099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Aparatos electrodomésticos, aspiradoras,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276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5670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 smtClean="0"/>
          </a:p>
          <a:p>
            <a:r>
              <a:rPr lang="es-MX" dirty="0" smtClean="0"/>
              <a:t>LGEE Se refiere a</a:t>
            </a:r>
            <a:r>
              <a:rPr lang="es-MX" baseline="0" dirty="0" smtClean="0"/>
              <a:t> la preservación y restauración del equilibrio ecológico, así como a la protección al ambiente en el territorio nacional. </a:t>
            </a:r>
          </a:p>
          <a:p>
            <a:r>
              <a:rPr lang="es-MX" baseline="0" dirty="0" err="1" smtClean="0"/>
              <a:t>Lgmetrologia</a:t>
            </a:r>
            <a:r>
              <a:rPr lang="es-MX" baseline="0" dirty="0" smtClean="0"/>
              <a:t> y normalización:  Habla sobre la medición y los instrumentos </a:t>
            </a:r>
          </a:p>
          <a:p>
            <a:r>
              <a:rPr lang="es-MX" baseline="0" dirty="0" smtClean="0"/>
              <a:t>Ley General de Salud: Reglamento para el control de ruido y vibraciones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7636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1E68CC-085E-4B2D-847D-4BD2E433DEB1}" type="slidenum">
              <a:rPr lang="es-ES" altLang="es-MX" smtClean="0"/>
              <a:pPr eaLnBrk="1" hangingPunct="1">
                <a:spcBef>
                  <a:spcPct val="0"/>
                </a:spcBef>
              </a:pPr>
              <a:t>12</a:t>
            </a:fld>
            <a:endParaRPr lang="es-ES" altLang="es-MX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2625"/>
            <a:ext cx="4554537" cy="3416300"/>
          </a:xfrm>
          <a:ln w="12700" cap="flat">
            <a:solidFill>
              <a:schemeClr val="tx1"/>
            </a:solidFill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327525"/>
            <a:ext cx="4978400" cy="4110038"/>
          </a:xfrm>
          <a:noFill/>
        </p:spPr>
        <p:txBody>
          <a:bodyPr lIns="93662" tIns="47625" rIns="93662" bIns="47625"/>
          <a:lstStyle/>
          <a:p>
            <a:pPr eaLnBrk="1" hangingPunct="1"/>
            <a:endParaRPr lang="es-MX" altLang="es-MX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0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57E6C9-ADC4-40F8-A9A4-687722100844}" type="slidenum">
              <a:rPr lang="en-US" altLang="es-MX" sz="1000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s-MX" sz="1000" smtClean="0"/>
          </a:p>
        </p:txBody>
      </p:sp>
      <p:sp>
        <p:nvSpPr>
          <p:cNvPr id="45059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60" name="Rectangle 6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s-MX" dirty="0" err="1" smtClean="0"/>
              <a:t>Esta</a:t>
            </a:r>
            <a:r>
              <a:rPr lang="en-US" altLang="es-MX" baseline="0" dirty="0" smtClean="0"/>
              <a:t> </a:t>
            </a:r>
            <a:r>
              <a:rPr lang="en-US" altLang="es-MX" baseline="0" dirty="0" err="1" smtClean="0"/>
              <a:t>es</a:t>
            </a:r>
            <a:r>
              <a:rPr lang="en-US" altLang="es-MX" baseline="0" dirty="0" smtClean="0"/>
              <a:t> </a:t>
            </a:r>
            <a:r>
              <a:rPr lang="en-US" altLang="es-MX" baseline="0" dirty="0" err="1" smtClean="0"/>
              <a:t>una</a:t>
            </a:r>
            <a:r>
              <a:rPr lang="en-US" altLang="es-MX" baseline="0" dirty="0" smtClean="0"/>
              <a:t> </a:t>
            </a:r>
            <a:r>
              <a:rPr lang="en-US" altLang="es-MX" baseline="0" dirty="0" err="1" smtClean="0"/>
              <a:t>tabla</a:t>
            </a:r>
            <a:r>
              <a:rPr lang="en-US" altLang="es-MX" baseline="0" dirty="0" smtClean="0"/>
              <a:t> </a:t>
            </a:r>
            <a:r>
              <a:rPr lang="en-US" altLang="es-MX" dirty="0" smtClean="0"/>
              <a:t> de los Jumbos </a:t>
            </a:r>
            <a:r>
              <a:rPr lang="en-US" altLang="es-MX" dirty="0" err="1" smtClean="0"/>
              <a:t>electrohidráulico</a:t>
            </a:r>
            <a:r>
              <a:rPr lang="en-US" altLang="es-MX" dirty="0" smtClean="0"/>
              <a:t> , scoop tram, </a:t>
            </a:r>
            <a:r>
              <a:rPr lang="en-US" altLang="es-MX" dirty="0" err="1" smtClean="0"/>
              <a:t>amacizador</a:t>
            </a:r>
            <a:r>
              <a:rPr lang="en-US" altLang="es-MX" dirty="0" smtClean="0"/>
              <a:t>, </a:t>
            </a:r>
            <a:r>
              <a:rPr lang="en-US" altLang="es-MX" dirty="0" err="1" smtClean="0"/>
              <a:t>simba</a:t>
            </a:r>
            <a:r>
              <a:rPr lang="en-US" altLang="es-MX" dirty="0" smtClean="0"/>
              <a:t> hay </a:t>
            </a:r>
            <a:r>
              <a:rPr lang="en-US" altLang="es-MX" dirty="0" err="1" smtClean="0"/>
              <a:t>que</a:t>
            </a:r>
            <a:r>
              <a:rPr lang="en-US" altLang="es-MX" dirty="0" smtClean="0"/>
              <a:t> </a:t>
            </a:r>
            <a:r>
              <a:rPr lang="en-US" altLang="es-MX" dirty="0" err="1" smtClean="0"/>
              <a:t>hacer</a:t>
            </a:r>
            <a:r>
              <a:rPr lang="en-US" altLang="es-MX" dirty="0" smtClean="0"/>
              <a:t> </a:t>
            </a:r>
            <a:r>
              <a:rPr lang="en-US" altLang="es-MX" dirty="0" err="1" smtClean="0"/>
              <a:t>notar</a:t>
            </a:r>
            <a:r>
              <a:rPr lang="en-US" altLang="es-MX" dirty="0" smtClean="0"/>
              <a:t> </a:t>
            </a:r>
            <a:r>
              <a:rPr lang="en-US" altLang="es-MX" dirty="0" err="1" smtClean="0"/>
              <a:t>que</a:t>
            </a:r>
            <a:r>
              <a:rPr lang="en-US" altLang="es-MX" dirty="0" smtClean="0"/>
              <a:t> </a:t>
            </a:r>
            <a:r>
              <a:rPr lang="en-US" altLang="es-MX" dirty="0" err="1" smtClean="0"/>
              <a:t>actualmente</a:t>
            </a:r>
            <a:r>
              <a:rPr lang="en-US" altLang="es-MX" baseline="0" dirty="0" smtClean="0"/>
              <a:t> </a:t>
            </a:r>
            <a:r>
              <a:rPr lang="en-US" altLang="es-MX" baseline="0" dirty="0" err="1" smtClean="0"/>
              <a:t>cuentan</a:t>
            </a:r>
            <a:r>
              <a:rPr lang="en-US" altLang="es-MX" baseline="0" dirty="0" smtClean="0"/>
              <a:t> con </a:t>
            </a:r>
            <a:r>
              <a:rPr lang="en-US" altLang="es-MX" baseline="0" dirty="0" err="1" smtClean="0"/>
              <a:t>cabinas</a:t>
            </a:r>
            <a:r>
              <a:rPr lang="en-US" altLang="es-MX" baseline="0" dirty="0" smtClean="0"/>
              <a:t> </a:t>
            </a:r>
            <a:r>
              <a:rPr lang="en-US" altLang="es-MX" baseline="0" dirty="0" err="1" smtClean="0"/>
              <a:t>sonoamortiguadas</a:t>
            </a:r>
            <a:endParaRPr lang="en-US" altLang="es-MX" dirty="0" smtClean="0"/>
          </a:p>
          <a:p>
            <a:pPr eaLnBrk="1" hangingPunct="1"/>
            <a:endParaRPr lang="en-US" altLang="es-MX" dirty="0" smtClean="0"/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838200" y="8667750"/>
            <a:ext cx="5867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 anchor="b">
            <a:spAutoFit/>
          </a:bodyPr>
          <a:lstStyle>
            <a:lvl1pPr marL="227013" indent="-227013" defTabSz="928688" eaLnBrk="0" hangingPunct="0">
              <a:spcBef>
                <a:spcPct val="30000"/>
              </a:spcBef>
              <a:tabLst>
                <a:tab pos="228600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8688" eaLnBrk="0" hangingPunct="0">
              <a:spcBef>
                <a:spcPct val="30000"/>
              </a:spcBef>
              <a:tabLst>
                <a:tab pos="228600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8688" eaLnBrk="0" hangingPunct="0">
              <a:spcBef>
                <a:spcPct val="30000"/>
              </a:spcBef>
              <a:tabLst>
                <a:tab pos="228600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8688" eaLnBrk="0" hangingPunct="0">
              <a:spcBef>
                <a:spcPct val="30000"/>
              </a:spcBef>
              <a:tabLst>
                <a:tab pos="228600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8688" eaLnBrk="0" hangingPunct="0">
              <a:spcBef>
                <a:spcPct val="30000"/>
              </a:spcBef>
              <a:tabLst>
                <a:tab pos="228600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s-MX" altLang="es-MX" sz="1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pérdida</a:t>
            </a:r>
            <a:r>
              <a:rPr lang="es-MX" baseline="0" dirty="0" smtClean="0"/>
              <a:t> auditiva</a:t>
            </a:r>
            <a:r>
              <a:rPr lang="es-MX" dirty="0" smtClean="0"/>
              <a:t> no en todos los casos son</a:t>
            </a:r>
            <a:r>
              <a:rPr lang="es-MX" baseline="0" dirty="0" smtClean="0"/>
              <a:t> de origen laboral. Existen formas puras como la Conductiva (tapón de cerumen) son recuperables y la </a:t>
            </a:r>
            <a:r>
              <a:rPr lang="es-MX" baseline="0" dirty="0" err="1" smtClean="0"/>
              <a:t>neurosensorial</a:t>
            </a:r>
            <a:r>
              <a:rPr lang="es-MX" baseline="0" dirty="0" smtClean="0"/>
              <a:t> .  La mixta es una combinación de las otras dos.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1284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LFT nos</a:t>
            </a:r>
            <a:r>
              <a:rPr lang="es-MX" baseline="0" dirty="0" smtClean="0"/>
              <a:t> marca  arriba del 10% de pérdida auditiva para……. Más adelante daremos las características de cada uno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5AB36-9C0F-432A-A635-D09B1281AB5C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928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1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2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09" y="446088"/>
            <a:ext cx="2628900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90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09" y="1598613"/>
            <a:ext cx="2628900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2" y="7143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10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2" y="491172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9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pic>
        <p:nvPicPr>
          <p:cNvPr id="10" name="Picture 2" descr="logo_estrategia_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16" y="124247"/>
            <a:ext cx="73204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2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57" y="124247"/>
            <a:ext cx="58006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2" y="31781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1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3" y="609600"/>
            <a:ext cx="6295444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60" y="3505200"/>
            <a:ext cx="565241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2" y="31781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1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2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2" y="491172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9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3" y="609600"/>
            <a:ext cx="6295444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10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2" y="491172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9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10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2" y="491172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9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2" y="7143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10" y="627407"/>
            <a:ext cx="1655700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10" y="627407"/>
            <a:ext cx="485775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2" y="7143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10" y="2133600"/>
            <a:ext cx="668655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2" y="7143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11/27/2013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5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11/27/2013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6" name="Picture 2" descr="logo_estrategia_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23" y="71626"/>
            <a:ext cx="1050878" cy="9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2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71" y="114723"/>
            <a:ext cx="696268" cy="91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239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2" y="31781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1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10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1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2" y="7143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4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3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5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2" y="7143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4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2" y="7143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2" y="714377"/>
            <a:ext cx="119139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09" y="6135810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4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58" r:id="rId17"/>
    <p:sldLayoutId id="214748365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.mx/url?sa=i&amp;rct=j&amp;q=&amp;esrc=s&amp;frm=1&amp;source=images&amp;cd=&amp;cad=rja&amp;docid=hs6opm2nxUuHhM&amp;tbnid=7t-XFnQ-1WfZkM:&amp;ved=0CAUQjRw&amp;url=http://www.elruido.com/portal/web/general/contaminacion-acustica&amp;ei=IopPUoXYK6SviAK5zIGoAQ&amp;bvm=bv.53537100,d.cGE&amp;psig=AFQjCNF4KvY3UM4_oYL9KF3b70IWAuMRmA&amp;ust=1381026738511647" TargetMode="Externa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5.jpe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mv"/><Relationship Id="rId13" Type="http://schemas.openxmlformats.org/officeDocument/2006/relationships/hyperlink" Target="RUIDO%20Y%20SUS%20CONSECUENCIAS/P&#233;rdida%20de%20la%20audici&#243;n%20CONDUCTIVA%20(30%20dB).wmv" TargetMode="External"/><Relationship Id="rId3" Type="http://schemas.microsoft.com/office/2007/relationships/media" Target="../media/media5.wmv"/><Relationship Id="rId7" Type="http://schemas.microsoft.com/office/2007/relationships/media" Target="../media/media7.wmv"/><Relationship Id="rId12" Type="http://schemas.openxmlformats.org/officeDocument/2006/relationships/hyperlink" Target="RUIDO%20Y%20SUS%20CONSECUENCIAS/P&#233;rdida%20de%20la%20audici&#243;n%20CONDUCTIVA%20(20%20dB).wmv" TargetMode="External"/><Relationship Id="rId2" Type="http://schemas.openxmlformats.org/officeDocument/2006/relationships/audio" Target="../media/media4.wmv"/><Relationship Id="rId16" Type="http://schemas.openxmlformats.org/officeDocument/2006/relationships/image" Target="../media/image4.png"/><Relationship Id="rId1" Type="http://schemas.microsoft.com/office/2007/relationships/media" Target="../media/media4.wmv"/><Relationship Id="rId6" Type="http://schemas.openxmlformats.org/officeDocument/2006/relationships/audio" Target="../media/media6.wmv"/><Relationship Id="rId11" Type="http://schemas.openxmlformats.org/officeDocument/2006/relationships/hyperlink" Target="RUIDO%20Y%20SUS%20CONSECUENCIAS/P&#233;rdida%20de%20la%20audici&#243;n%20CONDUCTIVA%20(10%20dB).wmv" TargetMode="External"/><Relationship Id="rId5" Type="http://schemas.microsoft.com/office/2007/relationships/media" Target="../media/media6.wmv"/><Relationship Id="rId15" Type="http://schemas.openxmlformats.org/officeDocument/2006/relationships/hyperlink" Target="Tono%204000%20Hz.wmv" TargetMode="External"/><Relationship Id="rId10" Type="http://schemas.openxmlformats.org/officeDocument/2006/relationships/image" Target="../media/image28.jpeg"/><Relationship Id="rId4" Type="http://schemas.openxmlformats.org/officeDocument/2006/relationships/audio" Target="../media/media5.wmv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com.mx/url?sa=i&amp;rct=j&amp;q=&amp;esrc=s&amp;frm=1&amp;source=images&amp;cd=&amp;cad=rja&amp;docid=lJnFNtIE-hh4sM&amp;tbnid=FeZW8eKFP4WfFM:&amp;ved=0CAUQjRw&amp;url=http://www.lightforcenetwork.com/group-content/what-your-lips-say-about-your-fortune&amp;ei=46hcUtzvJYS8igLm_YCIBg&amp;psig=AFQjCNF_awyKoDdKbjcU8nCSdyDUXaib7A&amp;ust=1381890638947098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mx/url?sa=i&amp;rct=j&amp;q=&amp;esrc=s&amp;frm=1&amp;source=images&amp;cd=&amp;cad=rja&amp;docid=Vn2fPvqTRZN3QM&amp;tbnid=etCbIwp71jg8sM:&amp;ved=0CAUQjRw&amp;url=http://www.pacenterforhearingandbalance.com/hearinginstruments.php&amp;ei=qJtgUvq2Bqr3iwKpooGQCg&amp;bvm=bv.54934254,d.cGE&amp;psig=AFQjCNGk8YZbagJxpPTxygIb-fr6LKw3vQ&amp;ust=138214928627438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tm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tmp"/><Relationship Id="rId11" Type="http://schemas.openxmlformats.org/officeDocument/2006/relationships/image" Target="../media/image16.jpeg"/><Relationship Id="rId5" Type="http://schemas.openxmlformats.org/officeDocument/2006/relationships/hyperlink" Target="http://www.google.com.mx/url?sa=i&amp;rct=j&amp;q=&amp;esrc=s&amp;frm=1&amp;source=images&amp;cd=&amp;cad=rja&amp;docid=caZBblsrT3slmM&amp;tbnid=q9kNprYLg--SmM:&amp;ved=0CAUQjRw&amp;url=http://wwwbatacascom.blogspot.com/2011/02/baterias-musicales.html&amp;ei=YoZkUqzyCub_igKxwYGQDQ&amp;bvm=bv.54934254,d.cGE&amp;psig=AFQjCNFLBjJroV-A894FxoBkrOUrlYPJLA&amp;ust=1382406091835792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914614" y="1955043"/>
            <a:ext cx="6686549" cy="2262781"/>
          </a:xfrm>
        </p:spPr>
        <p:txBody>
          <a:bodyPr>
            <a:normAutofit/>
          </a:bodyPr>
          <a:lstStyle/>
          <a:p>
            <a:r>
              <a:rPr lang="es-MX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GERENCIA CORPORATIVA DE SALUD OCUPACIONAL </a:t>
            </a:r>
            <a:endParaRPr lang="es-MX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941910" y="4777381"/>
            <a:ext cx="6219451" cy="1126283"/>
          </a:xfrm>
        </p:spPr>
        <p:txBody>
          <a:bodyPr/>
          <a:lstStyle/>
          <a:p>
            <a:pPr algn="r"/>
            <a:r>
              <a:rPr lang="es-MX" b="1" dirty="0" smtClean="0"/>
              <a:t>Octubre 2013</a:t>
            </a:r>
          </a:p>
          <a:p>
            <a:endParaRPr lang="es-MX" b="1" dirty="0"/>
          </a:p>
        </p:txBody>
      </p:sp>
      <p:pic>
        <p:nvPicPr>
          <p:cNvPr id="8" name="Picture 2" descr="logo_estrategia_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29" y="120383"/>
            <a:ext cx="1269241" cy="11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2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1" y="180573"/>
            <a:ext cx="911365" cy="10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8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Oenrt\Downloads\ruid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751" y="0"/>
            <a:ext cx="849658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69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205692"/>
              </p:ext>
            </p:extLst>
          </p:nvPr>
        </p:nvGraphicFramePr>
        <p:xfrm>
          <a:off x="404952" y="746944"/>
          <a:ext cx="8229600" cy="586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3419873" y="602687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400" b="1" dirty="0" smtClean="0"/>
              <a:t>Constitución política de los Estados unidos Mexicanos Art. 123 a. A</a:t>
            </a:r>
          </a:p>
          <a:p>
            <a:pPr algn="ctr"/>
            <a:endParaRPr lang="es-MX" sz="1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771800" y="604357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 smtClean="0"/>
              <a:t>Contrato Colectivo  de Trabajo </a:t>
            </a:r>
            <a:endParaRPr lang="es-MX" sz="12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27584" y="596714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 smtClean="0"/>
              <a:t>Reglamento de </a:t>
            </a:r>
          </a:p>
          <a:p>
            <a:pPr lvl="0" algn="ctr"/>
            <a:r>
              <a:rPr lang="es-MX" sz="1200" b="1" dirty="0" smtClean="0"/>
              <a:t>Medio Ambiente Seguridad y Salud </a:t>
            </a:r>
            <a:endParaRPr lang="es-MX" sz="12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660233" y="6040209"/>
            <a:ext cx="1836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 smtClean="0"/>
              <a:t>Política Corporativa de Seguridad</a:t>
            </a:r>
          </a:p>
          <a:p>
            <a:pPr algn="ctr"/>
            <a:endParaRPr lang="es-MX" sz="12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686829" y="6074866"/>
            <a:ext cx="1799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200" b="1" dirty="0" smtClean="0"/>
              <a:t>Reglamento Interno de Trabajo</a:t>
            </a:r>
            <a:endParaRPr lang="es-MX" sz="1200" b="1" dirty="0"/>
          </a:p>
        </p:txBody>
      </p:sp>
      <p:sp>
        <p:nvSpPr>
          <p:cNvPr id="14" name="1 Título"/>
          <p:cNvSpPr>
            <a:spLocks noGrp="1"/>
          </p:cNvSpPr>
          <p:nvPr>
            <p:ph type="title" idx="4294967295"/>
          </p:nvPr>
        </p:nvSpPr>
        <p:spPr>
          <a:xfrm>
            <a:off x="107505" y="-37916"/>
            <a:ext cx="9036496" cy="1143000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 smtClean="0"/>
              <a:t>Marco Jurídico de la Seguridad y Salud 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20843225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/>
        </p:nvSpPr>
        <p:spPr>
          <a:xfrm>
            <a:off x="1017878" y="1622449"/>
            <a:ext cx="7689388" cy="4968106"/>
          </a:xfrm>
          <a:prstGeom prst="rect">
            <a:avLst/>
          </a:prstGeom>
        </p:spPr>
        <p:txBody>
          <a:bodyPr vert="horz" lIns="92075" tIns="46038" rIns="92075" bIns="46038">
            <a:noAutofit/>
          </a:bodyPr>
          <a:lstStyle/>
          <a:p>
            <a:pPr marL="274320" indent="-274320" algn="ctr">
              <a:lnSpc>
                <a:spcPct val="80000"/>
              </a:lnSpc>
              <a:spcBef>
                <a:spcPts val="600"/>
              </a:spcBef>
            </a:pPr>
            <a:r>
              <a:rPr lang="es-MX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Times New Roman"/>
                <a:cs typeface="Times New Roman"/>
              </a:rPr>
              <a:t>NOM-011-STPS-2001</a:t>
            </a:r>
          </a:p>
          <a:p>
            <a:pPr marL="274320" indent="-27432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</a:pPr>
            <a:endParaRPr lang="es-MX" sz="2800" dirty="0"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</a:pPr>
            <a:r>
              <a:rPr lang="es-MX" sz="2800" kern="1200" dirty="0" smtClean="0">
                <a:effectLst/>
                <a:latin typeface="Calibri"/>
                <a:ea typeface="Times New Roman"/>
                <a:cs typeface="Times New Roman"/>
              </a:rPr>
              <a:t>Límite </a:t>
            </a:r>
            <a:r>
              <a:rPr lang="es-MX" sz="2800" kern="1200" dirty="0">
                <a:effectLst/>
                <a:latin typeface="Calibri"/>
                <a:ea typeface="Times New Roman"/>
                <a:cs typeface="Times New Roman"/>
              </a:rPr>
              <a:t>Máximo Permisibles de Exposición  (LMPE)</a:t>
            </a:r>
            <a:endParaRPr lang="es-MX" sz="1200" dirty="0">
              <a:effectLst/>
              <a:latin typeface="Times New Roman"/>
              <a:ea typeface="Times New Roman"/>
            </a:endParaRPr>
          </a:p>
          <a:p>
            <a:pPr marL="27432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s-MX" sz="2800" kern="1200" dirty="0">
                <a:effectLst/>
                <a:latin typeface="Calibri"/>
                <a:ea typeface="Times New Roman"/>
                <a:cs typeface="Times New Roman"/>
              </a:rPr>
              <a:t>90 dB TWA (8 horas</a:t>
            </a:r>
            <a:r>
              <a:rPr lang="es-MX" sz="2800" kern="1200" dirty="0" smtClean="0">
                <a:effectLst/>
                <a:latin typeface="Calibri"/>
                <a:ea typeface="Times New Roman"/>
                <a:cs typeface="Times New Roman"/>
              </a:rPr>
              <a:t>)</a:t>
            </a:r>
          </a:p>
          <a:p>
            <a:pPr marL="27432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s-MX" sz="2800" dirty="0" smtClean="0">
                <a:latin typeface="Calibri"/>
                <a:ea typeface="Times New Roman"/>
                <a:cs typeface="Times New Roman"/>
              </a:rPr>
              <a:t>Plan de acción a los 85 dB</a:t>
            </a:r>
            <a:endParaRPr lang="es-MX" sz="1200" dirty="0">
              <a:effectLst/>
              <a:latin typeface="Times New Roman"/>
              <a:ea typeface="Times New Roman"/>
            </a:endParaRPr>
          </a:p>
          <a:p>
            <a:pPr marL="27432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s-MX" sz="2800" kern="1200" dirty="0">
                <a:effectLst/>
                <a:latin typeface="Calibri"/>
                <a:ea typeface="Times New Roman"/>
                <a:cs typeface="Times New Roman"/>
              </a:rPr>
              <a:t>Tasa de intercambio de 3 </a:t>
            </a:r>
            <a:r>
              <a:rPr lang="es-MX" sz="2800" kern="1200" dirty="0" smtClean="0">
                <a:effectLst/>
                <a:latin typeface="Calibri"/>
                <a:ea typeface="Times New Roman"/>
                <a:cs typeface="Times New Roman"/>
              </a:rPr>
              <a:t>dB</a:t>
            </a:r>
          </a:p>
          <a:p>
            <a:pPr marL="27432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s-MX" sz="1200" dirty="0">
              <a:effectLst/>
              <a:latin typeface="Times New Roman"/>
              <a:ea typeface="Times New Roman"/>
            </a:endParaRPr>
          </a:p>
          <a:p>
            <a:pPr marL="548640" indent="-27432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s-MX" sz="2000" kern="1200" dirty="0" smtClean="0">
                <a:effectLst/>
                <a:latin typeface="Calibri"/>
                <a:ea typeface="Times New Roman"/>
                <a:cs typeface="Times New Roman"/>
              </a:rPr>
              <a:t>   </a:t>
            </a:r>
            <a:r>
              <a:rPr lang="es-MX" sz="2400" u="sng" kern="1200" dirty="0" smtClean="0">
                <a:effectLst/>
                <a:latin typeface="Calibri"/>
                <a:ea typeface="Times New Roman"/>
                <a:cs typeface="Times New Roman"/>
              </a:rPr>
              <a:t>Nivel </a:t>
            </a:r>
            <a:r>
              <a:rPr lang="es-MX" sz="2400" u="sng" kern="1200" dirty="0">
                <a:effectLst/>
                <a:latin typeface="Calibri"/>
                <a:ea typeface="Times New Roman"/>
                <a:cs typeface="Times New Roman"/>
              </a:rPr>
              <a:t>de Sonido </a:t>
            </a:r>
            <a:r>
              <a:rPr lang="es-MX" sz="2400" u="sng" kern="1200" dirty="0" err="1" smtClean="0">
                <a:effectLst/>
                <a:latin typeface="Calibri"/>
                <a:ea typeface="Times New Roman"/>
                <a:cs typeface="Times New Roman"/>
              </a:rPr>
              <a:t>dBA</a:t>
            </a:r>
            <a:r>
              <a:rPr lang="es-MX" sz="2400" kern="1200" dirty="0" smtClean="0">
                <a:effectLst/>
                <a:latin typeface="Calibri"/>
                <a:ea typeface="Times New Roman"/>
                <a:cs typeface="Times New Roman"/>
              </a:rPr>
              <a:t>       	 </a:t>
            </a:r>
            <a:r>
              <a:rPr lang="es-MX" sz="2400" u="sng" kern="1200" dirty="0" smtClean="0">
                <a:effectLst/>
                <a:latin typeface="Calibri"/>
                <a:ea typeface="Times New Roman"/>
                <a:cs typeface="Times New Roman"/>
              </a:rPr>
              <a:t>Duración </a:t>
            </a:r>
            <a:r>
              <a:rPr lang="es-MX" sz="2400" u="sng" kern="1200" dirty="0">
                <a:effectLst/>
                <a:latin typeface="Calibri"/>
                <a:ea typeface="Times New Roman"/>
                <a:cs typeface="Times New Roman"/>
              </a:rPr>
              <a:t>por </a:t>
            </a:r>
            <a:r>
              <a:rPr lang="es-MX" sz="2400" u="sng" kern="1200" dirty="0" err="1">
                <a:effectLst/>
                <a:latin typeface="Calibri"/>
                <a:ea typeface="Times New Roman"/>
                <a:cs typeface="Times New Roman"/>
              </a:rPr>
              <a:t>dia</a:t>
            </a:r>
            <a:endParaRPr lang="es-MX" sz="1400" u="sng" dirty="0">
              <a:effectLst/>
              <a:latin typeface="Times New Roman"/>
              <a:ea typeface="Times New Roman"/>
            </a:endParaRPr>
          </a:p>
          <a:p>
            <a:pPr marL="548640" indent="-27432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s-MX" sz="2400" kern="1200" dirty="0">
                <a:effectLst/>
                <a:latin typeface="Calibri"/>
                <a:ea typeface="Times New Roman"/>
                <a:cs typeface="Times New Roman"/>
              </a:rPr>
              <a:t>	</a:t>
            </a:r>
            <a:r>
              <a:rPr lang="es-MX" sz="2000" kern="1200" dirty="0">
                <a:effectLst/>
                <a:latin typeface="Calibri"/>
                <a:ea typeface="Times New Roman"/>
                <a:cs typeface="Times New Roman"/>
              </a:rPr>
              <a:t>	</a:t>
            </a:r>
            <a:r>
              <a:rPr lang="es-MX" sz="20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90     dB TWA                   </a:t>
            </a:r>
            <a:r>
              <a:rPr lang="es-MX" sz="2000" b="1" kern="1200" dirty="0" smtClean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    		8 </a:t>
            </a:r>
            <a:r>
              <a:rPr lang="es-MX" sz="20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horas</a:t>
            </a:r>
            <a:endParaRPr lang="es-MX" sz="14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marL="548640" indent="-27432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s-MX" sz="20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		93     dB TWA                   </a:t>
            </a:r>
            <a:r>
              <a:rPr lang="es-MX" sz="2000" b="1" kern="1200" dirty="0" smtClean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     	4 </a:t>
            </a:r>
            <a:r>
              <a:rPr lang="es-MX" sz="2000" b="1" kern="12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horas</a:t>
            </a:r>
            <a:endParaRPr lang="es-MX" sz="14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marL="548640" indent="-27432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s-MX" sz="2000" kern="1200" dirty="0">
                <a:effectLst/>
                <a:latin typeface="Calibri"/>
                <a:ea typeface="Times New Roman"/>
                <a:cs typeface="Times New Roman"/>
              </a:rPr>
              <a:t>		96     dB </a:t>
            </a:r>
            <a:r>
              <a:rPr lang="es-MX" sz="2000" kern="1200" dirty="0" smtClean="0">
                <a:effectLst/>
                <a:latin typeface="Calibri"/>
                <a:ea typeface="Times New Roman"/>
                <a:cs typeface="Times New Roman"/>
              </a:rPr>
              <a:t>TWA		   			2 </a:t>
            </a:r>
            <a:r>
              <a:rPr lang="es-MX" sz="2000" kern="1200" dirty="0">
                <a:effectLst/>
                <a:latin typeface="Calibri"/>
                <a:ea typeface="Times New Roman"/>
                <a:cs typeface="Times New Roman"/>
              </a:rPr>
              <a:t>horas</a:t>
            </a:r>
            <a:endParaRPr lang="es-MX" sz="1400" dirty="0">
              <a:effectLst/>
              <a:latin typeface="Times New Roman"/>
              <a:ea typeface="Times New Roman"/>
            </a:endParaRPr>
          </a:p>
          <a:p>
            <a:pPr marL="548640" indent="-27432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s-MX" sz="2000" kern="1200" dirty="0">
                <a:effectLst/>
                <a:latin typeface="Calibri"/>
                <a:ea typeface="Times New Roman"/>
                <a:cs typeface="Times New Roman"/>
              </a:rPr>
              <a:t>		99     dB </a:t>
            </a:r>
            <a:r>
              <a:rPr lang="es-MX" sz="2000" kern="1200" dirty="0" smtClean="0">
                <a:effectLst/>
                <a:latin typeface="Calibri"/>
                <a:ea typeface="Times New Roman"/>
                <a:cs typeface="Times New Roman"/>
              </a:rPr>
              <a:t>TWA		   			1 </a:t>
            </a:r>
            <a:r>
              <a:rPr lang="es-MX" sz="2000" kern="1200" dirty="0">
                <a:effectLst/>
                <a:latin typeface="Calibri"/>
                <a:ea typeface="Times New Roman"/>
                <a:cs typeface="Times New Roman"/>
              </a:rPr>
              <a:t>hora</a:t>
            </a:r>
            <a:endParaRPr lang="es-MX" sz="14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MX" sz="2000" kern="1200" dirty="0">
                <a:effectLst/>
                <a:latin typeface="Calibri"/>
                <a:ea typeface="Times New Roman"/>
                <a:cs typeface="Times New Roman"/>
              </a:rPr>
              <a:t>	</a:t>
            </a:r>
            <a:r>
              <a:rPr lang="es-MX" sz="2000" kern="1200" dirty="0" smtClean="0">
                <a:effectLst/>
                <a:latin typeface="Calibri"/>
                <a:ea typeface="Times New Roman"/>
                <a:cs typeface="Times New Roman"/>
              </a:rPr>
              <a:t>	102   </a:t>
            </a:r>
            <a:r>
              <a:rPr lang="es-MX" sz="2000" kern="1200" dirty="0">
                <a:effectLst/>
                <a:latin typeface="Calibri"/>
                <a:ea typeface="Times New Roman"/>
                <a:cs typeface="Times New Roman"/>
              </a:rPr>
              <a:t>dB </a:t>
            </a:r>
            <a:r>
              <a:rPr lang="es-MX" sz="2000" kern="1200" dirty="0" smtClean="0">
                <a:effectLst/>
                <a:latin typeface="Calibri"/>
                <a:ea typeface="Times New Roman"/>
                <a:cs typeface="Times New Roman"/>
              </a:rPr>
              <a:t>TWA		   			1/2 </a:t>
            </a:r>
            <a:r>
              <a:rPr lang="es-MX" sz="2000" kern="1200" dirty="0">
                <a:effectLst/>
                <a:latin typeface="Calibri"/>
                <a:ea typeface="Times New Roman"/>
                <a:cs typeface="Times New Roman"/>
              </a:rPr>
              <a:t>hora</a:t>
            </a:r>
            <a:endParaRPr lang="es-MX" sz="1400" dirty="0">
              <a:effectLst/>
              <a:latin typeface="Times New Roman"/>
              <a:ea typeface="Times New Roman"/>
            </a:endParaRPr>
          </a:p>
          <a:p>
            <a:pPr marL="548640" indent="-27432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s-MX" sz="2000" kern="1200" dirty="0">
                <a:effectLst/>
                <a:latin typeface="Calibri"/>
                <a:ea typeface="Times New Roman"/>
                <a:cs typeface="Times New Roman"/>
              </a:rPr>
              <a:t>		105   dB </a:t>
            </a:r>
            <a:r>
              <a:rPr lang="es-MX" sz="2000" kern="1200" dirty="0" smtClean="0">
                <a:effectLst/>
                <a:latin typeface="Calibri"/>
                <a:ea typeface="Times New Roman"/>
                <a:cs typeface="Times New Roman"/>
              </a:rPr>
              <a:t>TWA		   			1/4 </a:t>
            </a:r>
            <a:r>
              <a:rPr lang="es-MX" sz="2000" kern="1200" dirty="0">
                <a:effectLst/>
                <a:latin typeface="Calibri"/>
                <a:ea typeface="Times New Roman"/>
                <a:cs typeface="Times New Roman"/>
              </a:rPr>
              <a:t>hora o menos</a:t>
            </a:r>
            <a:endParaRPr lang="es-MX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18134" y="401792"/>
            <a:ext cx="7374318" cy="1143000"/>
          </a:xfrm>
          <a:noFill/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MX" altLang="es-MX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Límites de Exposición de Ruido en México	</a:t>
            </a:r>
          </a:p>
        </p:txBody>
      </p:sp>
      <p:sp>
        <p:nvSpPr>
          <p:cNvPr id="2" name="1 Flecha derecha"/>
          <p:cNvSpPr/>
          <p:nvPr/>
        </p:nvSpPr>
        <p:spPr>
          <a:xfrm>
            <a:off x="1597411" y="1643738"/>
            <a:ext cx="1008063" cy="4318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11268" name="Picture 4" descr="https://encrypted-tbn0.gstatic.com/images?q=tbn:ANd9GcQZj-8vnLDfR0BrQSr7EnJHbdRzh10K26_3rHhDad1nksnkNG9j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62640"/>
            <a:ext cx="1155843" cy="11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259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3"/>
          <p:cNvSpPr>
            <a:spLocks noGrp="1" noChangeArrowheads="1"/>
          </p:cNvSpPr>
          <p:nvPr>
            <p:ph type="title"/>
          </p:nvPr>
        </p:nvSpPr>
        <p:spPr>
          <a:xfrm>
            <a:off x="1266180" y="551021"/>
            <a:ext cx="7877820" cy="838200"/>
          </a:xfrm>
          <a:noFill/>
        </p:spPr>
        <p:txBody>
          <a:bodyPr vert="horz" lIns="92075" tIns="46038" rIns="92075" bIns="46038" rtlCol="0" anchor="ctr">
            <a:noAutofit/>
          </a:bodyPr>
          <a:lstStyle/>
          <a:p>
            <a:pPr>
              <a:spcBef>
                <a:spcPct val="30000"/>
              </a:spcBef>
            </a:pPr>
            <a:r>
              <a:rPr lang="es-MX" altLang="es-MX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INFORME DE ENSAYO NOM 011 STPS</a:t>
            </a:r>
            <a:endParaRPr lang="es-ES" altLang="es-MX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315257"/>
              </p:ext>
            </p:extLst>
          </p:nvPr>
        </p:nvGraphicFramePr>
        <p:xfrm>
          <a:off x="1018296" y="1416545"/>
          <a:ext cx="7848871" cy="5072246"/>
        </p:xfrm>
        <a:graphic>
          <a:graphicData uri="http://schemas.openxmlformats.org/drawingml/2006/table">
            <a:tbl>
              <a:tblPr/>
              <a:tblGrid>
                <a:gridCol w="1874388"/>
                <a:gridCol w="587495"/>
                <a:gridCol w="2838734"/>
                <a:gridCol w="2548254"/>
              </a:tblGrid>
              <a:tr h="673023">
                <a:tc gridSpan="4">
                  <a:txBody>
                    <a:bodyPr/>
                    <a:lstStyle/>
                    <a:p>
                      <a:pPr marL="274320" indent="-27432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600"/>
                        </a:spcBef>
                      </a:pPr>
                      <a:r>
                        <a:rPr lang="es-MX" sz="2400" b="1" kern="1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CALCULOS DE ACUERDO AL APENDICE D, PUNTOS  D.2.1  Y   D.2.2 DE LA NOM-011-STPS-2001</a:t>
                      </a: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56990">
                <a:tc>
                  <a:txBody>
                    <a:bodyPr/>
                    <a:lstStyle/>
                    <a:p>
                      <a:pPr algn="l" fontAlgn="b"/>
                      <a:endParaRPr lang="es-MX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9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effectLst/>
                          <a:latin typeface="Arial"/>
                        </a:rPr>
                        <a:t>NRE = NIVEL DE RUIDO EFECTIVO = dB(A)-R</a:t>
                      </a: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3686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effectLst/>
                          <a:latin typeface="Arial"/>
                        </a:rPr>
                        <a:t>NRR = NIVEL DE REDUCCION A RUIDO ESTABLECIDO POR EL FABRICANTE.</a:t>
                      </a: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9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effectLst/>
                          <a:latin typeface="Arial"/>
                        </a:rPr>
                        <a:t>NIVEL DE EXPOSICION AL RUIDO </a:t>
                      </a:r>
                      <a:r>
                        <a:rPr lang="es-MX" sz="1600" b="1" i="0" u="none" strike="noStrike" dirty="0" smtClean="0">
                          <a:effectLst/>
                          <a:latin typeface="Arial"/>
                        </a:rPr>
                        <a:t>( NER </a:t>
                      </a:r>
                      <a:r>
                        <a:rPr lang="es-MX" sz="1600" b="1" i="0" u="none" strike="noStrike" dirty="0">
                          <a:effectLst/>
                          <a:latin typeface="Arial"/>
                        </a:rPr>
                        <a:t>) = dB(A)</a:t>
                      </a: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576">
                <a:tc gridSpan="2">
                  <a:txBody>
                    <a:bodyPr/>
                    <a:lstStyle/>
                    <a:p>
                      <a:pPr algn="l" fontAlgn="b"/>
                      <a:endParaRPr lang="es-MX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effectLst/>
                          <a:latin typeface="Arial"/>
                        </a:rPr>
                        <a:t>VALOR </a:t>
                      </a:r>
                      <a:r>
                        <a:rPr lang="es-MX" sz="1800" b="1" i="0" u="none" strike="noStrike" dirty="0" smtClean="0">
                          <a:effectLst/>
                          <a:latin typeface="Arial"/>
                        </a:rPr>
                        <a:t>MAXIMO </a:t>
                      </a:r>
                      <a:endParaRPr lang="es-MX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575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effectLst/>
                          <a:latin typeface="Arial"/>
                        </a:rPr>
                        <a:t>EQUIPO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effectLst/>
                          <a:latin typeface="Arial"/>
                        </a:rPr>
                        <a:t>NER = (dB (A) ) 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effectLst/>
                          <a:latin typeface="Arial"/>
                        </a:rPr>
                        <a:t>PERMISIBLE dB(A)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7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effectLst/>
                          <a:latin typeface="Arial"/>
                        </a:rPr>
                        <a:t>JORNADA DE 8 HRS.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JUMBOS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 smtClean="0">
                          <a:effectLst/>
                          <a:latin typeface="Arial"/>
                        </a:rPr>
                        <a:t>92.13</a:t>
                      </a:r>
                      <a:endParaRPr lang="es-MX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SCOOP TRAM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101.85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AMACIZADOR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83.65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CAMION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87.86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effectLst/>
                          <a:latin typeface="Arial"/>
                        </a:rPr>
                        <a:t>SIMBA</a:t>
                      </a:r>
                      <a:endParaRPr lang="es-MX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96.56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79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effectLst/>
                          <a:latin typeface="Arial"/>
                        </a:rPr>
                        <a:t>PLANTA BENEFICIO</a:t>
                      </a:r>
                      <a:endParaRPr lang="es-MX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 smtClean="0">
                          <a:effectLst/>
                          <a:latin typeface="Arial"/>
                        </a:rPr>
                        <a:t>90.25</a:t>
                      </a:r>
                      <a:endParaRPr lang="es-MX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 smtClean="0">
                          <a:effectLst/>
                          <a:latin typeface="Arial"/>
                        </a:rPr>
                        <a:t>90</a:t>
                      </a:r>
                      <a:endParaRPr lang="es-MX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effectLst/>
                          <a:latin typeface="Arial"/>
                        </a:rPr>
                        <a:t>MOLINERO</a:t>
                      </a:r>
                      <a:endParaRPr lang="es-MX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 smtClean="0">
                          <a:effectLst/>
                          <a:latin typeface="Arial"/>
                        </a:rPr>
                        <a:t>85.33</a:t>
                      </a:r>
                      <a:endParaRPr lang="es-MX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 smtClean="0">
                          <a:effectLst/>
                          <a:latin typeface="Arial"/>
                        </a:rPr>
                        <a:t>90</a:t>
                      </a:r>
                      <a:endParaRPr lang="es-MX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581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941696" y="109182"/>
            <a:ext cx="7686763" cy="1324439"/>
          </a:xfrm>
          <a:noFill/>
        </p:spPr>
        <p:txBody>
          <a:bodyPr vert="horz" lIns="92075" tIns="46038" rIns="92075" bIns="46038" rtlCol="0" anchor="b" anchorCtr="0">
            <a:noAutofit/>
          </a:bodyPr>
          <a:lstStyle/>
          <a:p>
            <a:r>
              <a:rPr lang="es-MX" sz="4000" b="1" dirty="0">
                <a:latin typeface="Arial" pitchFamily="34" charset="0"/>
                <a:ea typeface="+mn-ea"/>
                <a:cs typeface="Arial" pitchFamily="34" charset="0"/>
              </a:rPr>
              <a:t>La pérdida auditiva se clasifica en: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735658275"/>
              </p:ext>
            </p:extLst>
          </p:nvPr>
        </p:nvGraphicFramePr>
        <p:xfrm>
          <a:off x="573200" y="1708986"/>
          <a:ext cx="82296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261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C79C6-623C-40FB-9A18-3A9E7114F50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CE07-83E7-4CB6-BC1A-E50BDD0B395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6E811-3466-4D15-AE5A-0DE48AF139B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95537" y="1107295"/>
            <a:ext cx="4041775" cy="46657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000" b="1" dirty="0" smtClean="0">
                <a:solidFill>
                  <a:schemeClr val="tx1"/>
                </a:solidFill>
              </a:rPr>
              <a:t>POR ACCIDENTE DE TRABAJO</a:t>
            </a:r>
          </a:p>
          <a:p>
            <a:endParaRPr lang="es-MX" dirty="0" smtClean="0">
              <a:solidFill>
                <a:schemeClr val="tx1"/>
              </a:solidFill>
            </a:endParaRPr>
          </a:p>
          <a:p>
            <a:endParaRPr lang="es-MX" dirty="0" smtClean="0">
              <a:solidFill>
                <a:schemeClr val="tx1"/>
              </a:solidFill>
            </a:endParaRPr>
          </a:p>
          <a:p>
            <a:endParaRPr lang="es-MX" dirty="0" smtClean="0">
              <a:solidFill>
                <a:schemeClr val="tx1"/>
              </a:solidFill>
            </a:endParaRPr>
          </a:p>
          <a:p>
            <a:endParaRPr lang="es-MX" dirty="0" smtClean="0">
              <a:solidFill>
                <a:schemeClr val="tx1"/>
              </a:solidFill>
            </a:endParaRPr>
          </a:p>
          <a:p>
            <a:endParaRPr lang="es-MX" dirty="0" smtClean="0">
              <a:solidFill>
                <a:schemeClr val="tx1"/>
              </a:solidFill>
            </a:endParaRPr>
          </a:p>
          <a:p>
            <a:endParaRPr lang="es-MX" b="1" dirty="0" smtClean="0">
              <a:solidFill>
                <a:schemeClr val="tx1"/>
              </a:solidFill>
            </a:endParaRPr>
          </a:p>
          <a:p>
            <a:r>
              <a:rPr lang="es-MX" sz="2000" b="1" dirty="0" smtClean="0">
                <a:solidFill>
                  <a:schemeClr val="tx1"/>
                </a:solidFill>
              </a:rPr>
              <a:t>TRAUMA </a:t>
            </a:r>
            <a:r>
              <a:rPr lang="es-MX" sz="2000" b="1" dirty="0">
                <a:solidFill>
                  <a:schemeClr val="tx1"/>
                </a:solidFill>
              </a:rPr>
              <a:t>ACÚSTICO AGUDO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4294967295"/>
          </p:nvPr>
        </p:nvSpPr>
        <p:spPr>
          <a:xfrm>
            <a:off x="4734914" y="1107294"/>
            <a:ext cx="4041775" cy="465206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000" b="1" dirty="0" smtClean="0">
                <a:solidFill>
                  <a:schemeClr val="tx1"/>
                </a:solidFill>
              </a:rPr>
              <a:t>POR ENFERMEDAD DE TRABAJO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endParaRPr lang="es-MX" dirty="0" smtClean="0">
              <a:solidFill>
                <a:schemeClr val="tx1"/>
              </a:solidFill>
            </a:endParaRPr>
          </a:p>
          <a:p>
            <a:endParaRPr lang="es-MX" dirty="0" smtClean="0">
              <a:solidFill>
                <a:schemeClr val="tx1"/>
              </a:solidFill>
            </a:endParaRPr>
          </a:p>
          <a:p>
            <a:endParaRPr lang="es-MX" dirty="0" smtClean="0">
              <a:solidFill>
                <a:schemeClr val="tx1"/>
              </a:solidFill>
            </a:endParaRPr>
          </a:p>
          <a:p>
            <a:endParaRPr lang="es-MX" dirty="0" smtClean="0">
              <a:solidFill>
                <a:schemeClr val="tx1"/>
              </a:solidFill>
            </a:endParaRPr>
          </a:p>
          <a:p>
            <a:endParaRPr lang="es-MX" b="1" dirty="0" smtClean="0">
              <a:solidFill>
                <a:schemeClr val="tx1"/>
              </a:solidFill>
            </a:endParaRPr>
          </a:p>
          <a:p>
            <a:endParaRPr lang="es-MX" b="1" dirty="0" smtClean="0">
              <a:solidFill>
                <a:schemeClr val="tx1"/>
              </a:solidFill>
            </a:endParaRPr>
          </a:p>
          <a:p>
            <a:r>
              <a:rPr lang="es-MX" b="1" dirty="0" smtClean="0">
                <a:solidFill>
                  <a:schemeClr val="tx1"/>
                </a:solidFill>
              </a:rPr>
              <a:t>TRAUMA ACÚSTICO CRÓNICO </a:t>
            </a:r>
          </a:p>
          <a:p>
            <a:r>
              <a:rPr lang="es-MX" b="1" dirty="0" smtClean="0">
                <a:solidFill>
                  <a:schemeClr val="tx1"/>
                </a:solidFill>
              </a:rPr>
              <a:t>&gt;90 dB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634646" y="7950"/>
            <a:ext cx="7859712" cy="10128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TIPOS DE HIPOACUSIA POR TRAUMA ACUSTICO</a:t>
            </a:r>
            <a:endParaRPr lang="en-US" sz="32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09" y="2370635"/>
            <a:ext cx="2752725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79" y="2325069"/>
            <a:ext cx="1962150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s://encrypted-tbn1.google.com/images?q=tbn:ANd9GcQ_klZmxAZWqF4W_Vn39zegk6Mo18Z7rIta8_hIe4v3oOA1WE5Yl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54" y="5133978"/>
            <a:ext cx="1905000" cy="17240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1351464">
            <a:off x="3678313" y="6095600"/>
            <a:ext cx="2465785" cy="44267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**SOCIOACUSIA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5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ncrypted-tbn0.google.com/images?q=tbn:ANd9GcTH51PL5GUIs3tytVDkzgAouNvy13KMpjOk3O9kMvNkN3jUhm-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1" cy="7251404"/>
          </a:xfrm>
          <a:prstGeom prst="rect">
            <a:avLst/>
          </a:prstGeom>
          <a:noFill/>
        </p:spPr>
      </p:pic>
      <p:sp>
        <p:nvSpPr>
          <p:cNvPr id="17413" name="Rectangle 68"/>
          <p:cNvSpPr>
            <a:spLocks noGrp="1" noChangeArrowheads="1"/>
          </p:cNvSpPr>
          <p:nvPr>
            <p:ph type="title"/>
          </p:nvPr>
        </p:nvSpPr>
        <p:spPr>
          <a:xfrm>
            <a:off x="343012" y="255621"/>
            <a:ext cx="8500738" cy="1280890"/>
          </a:xfrm>
        </p:spPr>
        <p:txBody>
          <a:bodyPr>
            <a:noAutofit/>
          </a:bodyPr>
          <a:lstStyle/>
          <a:p>
            <a:pPr eaLnBrk="1" hangingPunct="1"/>
            <a:r>
              <a:rPr lang="es-MX" altLang="es-MX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Trauma Acústico Agudo</a:t>
            </a:r>
            <a:endParaRPr lang="es-ES" altLang="es-MX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14" name="Rectangle 70"/>
          <p:cNvSpPr>
            <a:spLocks noGrp="1" noChangeArrowheads="1"/>
          </p:cNvSpPr>
          <p:nvPr>
            <p:ph idx="4294967295"/>
          </p:nvPr>
        </p:nvSpPr>
        <p:spPr>
          <a:xfrm>
            <a:off x="204720" y="3397250"/>
            <a:ext cx="8728075" cy="3271838"/>
          </a:xfr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MX" altLang="es-MX" sz="2800" b="1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trauma acústico agudo (TA) corresponde a una lesión causada por un ruido </a:t>
            </a:r>
            <a:r>
              <a:rPr lang="es-MX" altLang="es-MX" sz="2800" b="1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único </a:t>
            </a:r>
            <a:r>
              <a:rPr lang="es-MX" altLang="es-MX" sz="2800" b="1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alta </a:t>
            </a:r>
            <a:r>
              <a:rPr lang="es-MX" altLang="es-MX" sz="2800" b="1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intensidad.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MX" altLang="es-MX" sz="2800" b="1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(Explosión, disparo por arma de fuego, caída de rayo, traumatismos varios).</a:t>
            </a:r>
            <a:endParaRPr lang="es-ES" altLang="es-MX" sz="2800" b="1" dirty="0"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dn.ntrzacatecas.com/archivos/2013/07/oi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8362" y="187377"/>
            <a:ext cx="8816454" cy="1280890"/>
          </a:xfr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altLang="es-MX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Trauma Acústico </a:t>
            </a:r>
            <a:r>
              <a:rPr lang="es-MX" altLang="es-MX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s-MX" altLang="es-MX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rónico</a:t>
            </a:r>
            <a:endParaRPr lang="es-MX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97769" y="3068963"/>
            <a:ext cx="8784976" cy="36379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None/>
            </a:pPr>
            <a:r>
              <a:rPr lang="es-MX" sz="2800" b="1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considera trauma acústico crónico a la alteración de la audición ocasionada por la exposición continua y duradera de un sonido de alta frecuencia y gran intensidad (90 </a:t>
            </a:r>
            <a:r>
              <a:rPr lang="es-MX" sz="2800" b="1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dBs</a:t>
            </a:r>
            <a:r>
              <a:rPr lang="es-MX" sz="2800" b="1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o más), dentro de su ambiente laboral</a:t>
            </a:r>
          </a:p>
        </p:txBody>
      </p:sp>
    </p:spTree>
    <p:extLst>
      <p:ext uri="{BB962C8B-B14F-4D97-AF65-F5344CB8AC3E}">
        <p14:creationId xmlns:p14="http://schemas.microsoft.com/office/powerpoint/2010/main" val="29176199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91072" y="210687"/>
            <a:ext cx="8748464" cy="758304"/>
          </a:xfrm>
        </p:spPr>
        <p:txBody>
          <a:bodyPr/>
          <a:lstStyle/>
          <a:p>
            <a:pPr algn="ctr"/>
            <a:r>
              <a:rPr lang="es-MX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Características</a:t>
            </a:r>
            <a:endParaRPr lang="en-US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360041" y="981078"/>
            <a:ext cx="4040188" cy="63976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MX" sz="2800" b="1" dirty="0" smtClean="0"/>
              <a:t>Trauma acústico agudo</a:t>
            </a:r>
            <a:endParaRPr lang="en-US" sz="2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360041" y="1628775"/>
            <a:ext cx="4040188" cy="3951288"/>
          </a:xfr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sz="2000" b="1" dirty="0" smtClean="0"/>
              <a:t>EXPOSICION SÚBITA</a:t>
            </a:r>
          </a:p>
          <a:p>
            <a:r>
              <a:rPr lang="es-MX" sz="2000" dirty="0" smtClean="0"/>
              <a:t>SONIDOS ARRIBA DEL LIMITE</a:t>
            </a:r>
          </a:p>
          <a:p>
            <a:r>
              <a:rPr lang="es-MX" sz="2000" dirty="0" smtClean="0"/>
              <a:t>REVERSIBLE EN ALGUNAS OCASIONES</a:t>
            </a:r>
          </a:p>
          <a:p>
            <a:r>
              <a:rPr lang="es-MX" sz="2000" dirty="0" smtClean="0"/>
              <a:t>UNILATERAL</a:t>
            </a:r>
          </a:p>
          <a:p>
            <a:r>
              <a:rPr lang="es-MX" sz="2000" dirty="0" smtClean="0"/>
              <a:t>MENOS FRECUENTE</a:t>
            </a:r>
          </a:p>
          <a:p>
            <a:r>
              <a:rPr lang="es-MX" sz="2000" dirty="0" smtClean="0"/>
              <a:t>SÍNTOMAS INMEDIATOS</a:t>
            </a:r>
          </a:p>
          <a:p>
            <a:r>
              <a:rPr lang="es-MX" sz="2000" dirty="0" smtClean="0"/>
              <a:t>INCAPACIDAD TEMPORAL O PERMANENTE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4778698" y="980731"/>
            <a:ext cx="4041775" cy="63976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400" b="1" dirty="0" smtClean="0"/>
              <a:t>Trauma acústico crónico</a:t>
            </a:r>
            <a:endParaRPr lang="en-US" sz="24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4778698" y="1628800"/>
            <a:ext cx="4041775" cy="3951288"/>
          </a:xfr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sz="2000" b="1" dirty="0" smtClean="0"/>
              <a:t>EXPOSICION PROLONGADA</a:t>
            </a:r>
          </a:p>
          <a:p>
            <a:r>
              <a:rPr lang="es-MX" sz="2000" dirty="0" smtClean="0"/>
              <a:t>SONIDOS POR ARIIBA DEL LÍMITE</a:t>
            </a:r>
          </a:p>
          <a:p>
            <a:r>
              <a:rPr lang="es-MX" sz="2000" dirty="0" smtClean="0"/>
              <a:t>IRREVERSIBLE</a:t>
            </a:r>
          </a:p>
          <a:p>
            <a:r>
              <a:rPr lang="es-MX" sz="2000" dirty="0" smtClean="0"/>
              <a:t>BILATERAL</a:t>
            </a:r>
          </a:p>
          <a:p>
            <a:r>
              <a:rPr lang="es-MX" sz="2000" dirty="0" smtClean="0"/>
              <a:t>MÁS FRECUENTE</a:t>
            </a:r>
          </a:p>
          <a:p>
            <a:r>
              <a:rPr lang="es-MX" sz="2000" dirty="0" smtClean="0"/>
              <a:t>SÍNTOMAS TARDÍOS</a:t>
            </a:r>
          </a:p>
          <a:p>
            <a:r>
              <a:rPr lang="es-MX" sz="2000" dirty="0" smtClean="0"/>
              <a:t>INCAPACIDAD PERMANENTE</a:t>
            </a:r>
            <a:endParaRPr lang="en-US" sz="2000" dirty="0"/>
          </a:p>
        </p:txBody>
      </p:sp>
      <p:pic>
        <p:nvPicPr>
          <p:cNvPr id="25602" name="Picture 2" descr="http://www.elruido.com/portal/image/image_gallery?uuid=c8273ca7-47fc-45ee-8447-743377294777&amp;groupId=15798&amp;t=125863239413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733" y="5146635"/>
            <a:ext cx="1800200" cy="130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actrav.itcilo.org/osh_es/m%F3dulos/noise/5-5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9433" y="5146635"/>
            <a:ext cx="1800200" cy="130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214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8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10300" y="-222051"/>
            <a:ext cx="6683765" cy="128089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Síntomas y signos extra auditivos</a:t>
            </a:r>
          </a:p>
        </p:txBody>
      </p:sp>
      <p:grpSp>
        <p:nvGrpSpPr>
          <p:cNvPr id="32" name="31 Grupo"/>
          <p:cNvGrpSpPr/>
          <p:nvPr/>
        </p:nvGrpSpPr>
        <p:grpSpPr>
          <a:xfrm>
            <a:off x="136485" y="724231"/>
            <a:ext cx="9007515" cy="6111135"/>
            <a:chOff x="-109175" y="589916"/>
            <a:chExt cx="9007515" cy="6111135"/>
          </a:xfrm>
        </p:grpSpPr>
        <p:sp>
          <p:nvSpPr>
            <p:cNvPr id="17" name="16 CuadroTexto"/>
            <p:cNvSpPr txBox="1"/>
            <p:nvPr/>
          </p:nvSpPr>
          <p:spPr>
            <a:xfrm>
              <a:off x="5960752" y="5280127"/>
              <a:ext cx="20522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Reacción muscular</a:t>
              </a:r>
              <a:endParaRPr lang="es-MX" sz="1600" dirty="0"/>
            </a:p>
          </p:txBody>
        </p:sp>
        <p:pic>
          <p:nvPicPr>
            <p:cNvPr id="1028" name="Picture 4" descr="http://www.aidigit.com/uniandes/Imagenes%20Cuerpo%20Humano/Imagenes%20Cuerpo%20Humano/Cuerpo_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9965" r="899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67064" y="885198"/>
              <a:ext cx="4798335" cy="581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395782" y="1453358"/>
              <a:ext cx="32836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1600" dirty="0" smtClean="0"/>
                <a:t>Hipoacusia, </a:t>
              </a:r>
              <a:r>
                <a:rPr lang="es-MX" sz="1600" dirty="0" err="1" smtClean="0"/>
                <a:t>acúfenos</a:t>
              </a:r>
              <a:endParaRPr lang="es-MX" sz="1600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1097889" y="1930030"/>
              <a:ext cx="2842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Hipertensión Arterial</a:t>
              </a:r>
              <a:endParaRPr lang="es-MX" sz="1600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1280308" y="2386798"/>
              <a:ext cx="1574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Taquipnea</a:t>
              </a:r>
              <a:endParaRPr lang="es-MX" sz="1600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395782" y="3138776"/>
              <a:ext cx="2873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Aumento secreciones</a:t>
              </a:r>
            </a:p>
            <a:p>
              <a:r>
                <a:rPr lang="es-MX" sz="1600" dirty="0" smtClean="0"/>
                <a:t> estómago e intestino</a:t>
              </a:r>
              <a:endParaRPr lang="es-MX" sz="1600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5475372" y="751296"/>
              <a:ext cx="23991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Trastornos visuales</a:t>
              </a:r>
              <a:endParaRPr lang="es-MX" sz="1600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5619384" y="1165810"/>
              <a:ext cx="3278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Trastornos de </a:t>
              </a:r>
              <a:r>
                <a:rPr lang="es-MX" sz="1600" dirty="0"/>
                <a:t>c</a:t>
              </a:r>
              <a:r>
                <a:rPr lang="es-MX" sz="1600" dirty="0" smtClean="0"/>
                <a:t>omunicación</a:t>
              </a:r>
              <a:endParaRPr lang="es-MX" sz="1600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5563754" y="1796891"/>
              <a:ext cx="3038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Secreción Hormonal</a:t>
              </a:r>
              <a:endParaRPr lang="es-MX" sz="1600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6212781" y="2157361"/>
              <a:ext cx="19349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Taquicardia</a:t>
              </a:r>
              <a:endParaRPr lang="es-MX" sz="1600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6117869" y="2569608"/>
              <a:ext cx="27804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Secreción adrenalina</a:t>
              </a:r>
              <a:endParaRPr lang="es-MX" sz="1600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6153872" y="3242071"/>
              <a:ext cx="27084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Secreción hormonas suprarrenales</a:t>
              </a:r>
              <a:endParaRPr lang="es-MX" sz="1600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1727612" y="6053552"/>
              <a:ext cx="1639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err="1" smtClean="0"/>
                <a:t>Vasoespasmo</a:t>
              </a:r>
              <a:endParaRPr lang="es-MX" sz="1600" dirty="0"/>
            </a:p>
          </p:txBody>
        </p:sp>
        <p:cxnSp>
          <p:nvCxnSpPr>
            <p:cNvPr id="6" name="5 Conector recto de flecha"/>
            <p:cNvCxnSpPr/>
            <p:nvPr/>
          </p:nvCxnSpPr>
          <p:spPr>
            <a:xfrm>
              <a:off x="3366650" y="6263773"/>
              <a:ext cx="484926" cy="0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/>
            <p:nvPr/>
          </p:nvCxnSpPr>
          <p:spPr>
            <a:xfrm flipV="1">
              <a:off x="3098029" y="3253040"/>
              <a:ext cx="1300725" cy="156098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28 Conector recto de flecha"/>
            <p:cNvCxnSpPr/>
            <p:nvPr/>
          </p:nvCxnSpPr>
          <p:spPr>
            <a:xfrm flipV="1">
              <a:off x="3098029" y="2848513"/>
              <a:ext cx="1679541" cy="560625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32 Conector recto de flecha"/>
            <p:cNvCxnSpPr/>
            <p:nvPr/>
          </p:nvCxnSpPr>
          <p:spPr>
            <a:xfrm flipV="1">
              <a:off x="2854467" y="2299362"/>
              <a:ext cx="1711766" cy="227331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36 Conector recto de flecha"/>
            <p:cNvCxnSpPr/>
            <p:nvPr/>
          </p:nvCxnSpPr>
          <p:spPr>
            <a:xfrm flipV="1">
              <a:off x="3609113" y="1466226"/>
              <a:ext cx="663370" cy="187079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40 Conector recto de flecha"/>
            <p:cNvCxnSpPr>
              <a:stCxn id="4" idx="3"/>
            </p:cNvCxnSpPr>
            <p:nvPr/>
          </p:nvCxnSpPr>
          <p:spPr>
            <a:xfrm>
              <a:off x="3853517" y="1005415"/>
              <a:ext cx="712715" cy="178649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50 Conector recto de flecha"/>
            <p:cNvCxnSpPr/>
            <p:nvPr/>
          </p:nvCxnSpPr>
          <p:spPr>
            <a:xfrm flipH="1">
              <a:off x="4737965" y="1039504"/>
              <a:ext cx="716773" cy="312970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53 Conector recto de flecha"/>
            <p:cNvCxnSpPr/>
            <p:nvPr/>
          </p:nvCxnSpPr>
          <p:spPr>
            <a:xfrm flipH="1">
              <a:off x="4693389" y="1583138"/>
              <a:ext cx="850572" cy="0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55 Conector recto de flecha"/>
            <p:cNvCxnSpPr/>
            <p:nvPr/>
          </p:nvCxnSpPr>
          <p:spPr>
            <a:xfrm flipH="1" flipV="1">
              <a:off x="4693389" y="1757599"/>
              <a:ext cx="850572" cy="130519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58 Conector recto de flecha"/>
            <p:cNvCxnSpPr>
              <a:stCxn id="15" idx="1"/>
            </p:cNvCxnSpPr>
            <p:nvPr/>
          </p:nvCxnSpPr>
          <p:spPr>
            <a:xfrm flipH="1">
              <a:off x="4693390" y="2738885"/>
              <a:ext cx="1424479" cy="352221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60 Conector recto de flecha"/>
            <p:cNvCxnSpPr>
              <a:stCxn id="16" idx="1"/>
            </p:cNvCxnSpPr>
            <p:nvPr/>
          </p:nvCxnSpPr>
          <p:spPr>
            <a:xfrm flipH="1" flipV="1">
              <a:off x="4693390" y="3253041"/>
              <a:ext cx="1460482" cy="281418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62 Conector recto de flecha"/>
            <p:cNvCxnSpPr/>
            <p:nvPr/>
          </p:nvCxnSpPr>
          <p:spPr>
            <a:xfrm flipH="1">
              <a:off x="5228286" y="5402990"/>
              <a:ext cx="643642" cy="0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67 Conector recto de flecha"/>
            <p:cNvCxnSpPr>
              <a:stCxn id="14" idx="1"/>
            </p:cNvCxnSpPr>
            <p:nvPr/>
          </p:nvCxnSpPr>
          <p:spPr>
            <a:xfrm flipH="1" flipV="1">
              <a:off x="4737967" y="2307759"/>
              <a:ext cx="1474814" cy="18879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" name="3 CuadroTexto"/>
            <p:cNvSpPr txBox="1"/>
            <p:nvPr/>
          </p:nvSpPr>
          <p:spPr>
            <a:xfrm>
              <a:off x="-109175" y="589916"/>
              <a:ext cx="3962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1600" dirty="0" smtClean="0"/>
                <a:t>Perturbación del sueño, Neurosis, Estrés, Cefalea, Trastornos en la concentración</a:t>
              </a:r>
              <a:endParaRPr lang="es-MX" sz="1600" dirty="0"/>
            </a:p>
          </p:txBody>
        </p:sp>
        <p:cxnSp>
          <p:nvCxnSpPr>
            <p:cNvPr id="43" name="42 Conector recto de flecha"/>
            <p:cNvCxnSpPr/>
            <p:nvPr/>
          </p:nvCxnSpPr>
          <p:spPr>
            <a:xfrm flipV="1">
              <a:off x="3278360" y="2103459"/>
              <a:ext cx="994123" cy="1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56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tejiendoelmundo.files.wordpress.com/2010/09/dia_sin_ruid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1938" y="1809649"/>
            <a:ext cx="5624485" cy="495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677" y="204716"/>
            <a:ext cx="6686549" cy="982640"/>
          </a:xfrm>
          <a:noFill/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MX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Ruido y sus 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411938" y="897538"/>
            <a:ext cx="5622878" cy="967842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6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pPr algn="r"/>
            <a:r>
              <a:rPr lang="es-MX" dirty="0" smtClean="0">
                <a:solidFill>
                  <a:srgbClr val="0070C0"/>
                </a:solidFill>
              </a:rPr>
              <a:t>consecuencias</a:t>
            </a:r>
            <a:endParaRPr lang="es-MX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remediosnaturales.org/imagesNotas/cansanc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57" y="3384262"/>
            <a:ext cx="4572001" cy="339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60776" y="738664"/>
            <a:ext cx="6686550" cy="3777622"/>
          </a:xfrm>
          <a:noFill/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Interrupción del sueño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Alteración de la capacidad de concentración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Interferencia en la comunicación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Aislamiento social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Problemas familiares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Estrés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Bajo rendimiento laboral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Vulnerable a sufrir accidentes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Autoestima baja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Irritabilidad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Fatiga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MX" altLang="es-MX" sz="2300" b="1" dirty="0">
                <a:latin typeface="Calibri" panose="020F0502020204030204" pitchFamily="34" charset="0"/>
                <a:cs typeface="Arial" panose="020B0604020202020204" pitchFamily="34" charset="0"/>
              </a:rPr>
              <a:t>Depresión</a:t>
            </a:r>
          </a:p>
        </p:txBody>
      </p:sp>
      <p:sp>
        <p:nvSpPr>
          <p:cNvPr id="2" name="1 CuadroTexto"/>
          <p:cNvSpPr txBox="1"/>
          <p:nvPr/>
        </p:nvSpPr>
        <p:spPr>
          <a:xfrm rot="5400000">
            <a:off x="4944178" y="-2505815"/>
            <a:ext cx="738664" cy="57502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MX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Efectos extra auditivos</a:t>
            </a:r>
            <a:endParaRPr lang="es-MX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663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Etapas de la Hipoacusia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52571554"/>
              </p:ext>
            </p:extLst>
          </p:nvPr>
        </p:nvGraphicFramePr>
        <p:xfrm>
          <a:off x="327545" y="627795"/>
          <a:ext cx="8516203" cy="5980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7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l-atril.com/orquesta/Instrumentos/imagenes/violi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62" y="1440408"/>
            <a:ext cx="52387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>
            <a:hlinkClick r:id="rId11" action="ppaction://hlinkfile"/>
          </p:cNvPr>
          <p:cNvSpPr/>
          <p:nvPr/>
        </p:nvSpPr>
        <p:spPr>
          <a:xfrm>
            <a:off x="3766782" y="4380929"/>
            <a:ext cx="600502" cy="1105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10 dB</a:t>
            </a:r>
            <a:endParaRPr lang="es-MX" dirty="0"/>
          </a:p>
        </p:txBody>
      </p:sp>
      <p:sp>
        <p:nvSpPr>
          <p:cNvPr id="8" name="7 Rectángulo">
            <a:hlinkClick r:id="rId12" action="ppaction://hlinkfile"/>
          </p:cNvPr>
          <p:cNvSpPr/>
          <p:nvPr/>
        </p:nvSpPr>
        <p:spPr>
          <a:xfrm>
            <a:off x="4767524" y="4640239"/>
            <a:ext cx="600502" cy="846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20 dB</a:t>
            </a:r>
            <a:endParaRPr lang="es-MX" dirty="0"/>
          </a:p>
        </p:txBody>
      </p:sp>
      <p:sp>
        <p:nvSpPr>
          <p:cNvPr id="9" name="8 Rectángulo">
            <a:hlinkClick r:id="rId13" action="ppaction://hlinkfile"/>
          </p:cNvPr>
          <p:cNvSpPr/>
          <p:nvPr/>
        </p:nvSpPr>
        <p:spPr>
          <a:xfrm>
            <a:off x="5722861" y="4933663"/>
            <a:ext cx="600502" cy="552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30 dB</a:t>
            </a:r>
            <a:endParaRPr lang="es-MX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1425641" y="255621"/>
            <a:ext cx="6683765" cy="1280890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atin typeface="Arial" pitchFamily="34" charset="0"/>
                <a:cs typeface="Arial" pitchFamily="34" charset="0"/>
              </a:rPr>
              <a:t>Cambios en la percepción de la audición  de normal a hipoacusia </a:t>
            </a:r>
            <a:endParaRPr lang="es-MX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Tono 4000 Hz.wm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06806" y="4600431"/>
            <a:ext cx="609600" cy="609600"/>
          </a:xfrm>
          <a:prstGeom prst="rect">
            <a:avLst/>
          </a:prstGeom>
        </p:spPr>
      </p:pic>
      <p:sp>
        <p:nvSpPr>
          <p:cNvPr id="5" name="4 Rectángulo">
            <a:hlinkClick r:id="rId15" action="ppaction://hlinkfile"/>
          </p:cNvPr>
          <p:cNvSpPr/>
          <p:nvPr/>
        </p:nvSpPr>
        <p:spPr>
          <a:xfrm>
            <a:off x="2715904" y="4107409"/>
            <a:ext cx="600502" cy="137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Normal</a:t>
            </a:r>
            <a:endParaRPr lang="es-MX" dirty="0"/>
          </a:p>
        </p:txBody>
      </p:sp>
      <p:pic>
        <p:nvPicPr>
          <p:cNvPr id="3" name="Tono 4000 Hz.wm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66030" y="5087199"/>
            <a:ext cx="354842" cy="354842"/>
          </a:xfrm>
          <a:prstGeom prst="rect">
            <a:avLst/>
          </a:prstGeom>
        </p:spPr>
      </p:pic>
      <p:pic>
        <p:nvPicPr>
          <p:cNvPr id="4" name="Tono 1000 Hz.wm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14633" y="5213441"/>
            <a:ext cx="304800" cy="304800"/>
          </a:xfrm>
          <a:prstGeom prst="rect">
            <a:avLst/>
          </a:prstGeom>
        </p:spPr>
      </p:pic>
      <p:pic>
        <p:nvPicPr>
          <p:cNvPr id="10" name="Tono 500 Hz.wm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72193" y="5321344"/>
            <a:ext cx="191163" cy="191163"/>
          </a:xfrm>
          <a:prstGeom prst="rect">
            <a:avLst/>
          </a:prstGeom>
        </p:spPr>
      </p:pic>
      <p:pic>
        <p:nvPicPr>
          <p:cNvPr id="11" name="Tono 250 Hz.wm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22861" y="5312242"/>
            <a:ext cx="191163" cy="1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://www.monitoruniversitario.com.mx/wp-content/uploads/230-3411119_5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38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6964" y="255621"/>
            <a:ext cx="6683765" cy="1280890"/>
          </a:xfrm>
        </p:spPr>
        <p:txBody>
          <a:bodyPr>
            <a:normAutofit/>
          </a:bodyPr>
          <a:lstStyle/>
          <a:p>
            <a:r>
              <a:rPr lang="es-MX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</a:rPr>
              <a:t>¿Como se Diagnóstica?</a:t>
            </a:r>
            <a:endParaRPr lang="es-MX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4294967295"/>
          </p:nvPr>
        </p:nvSpPr>
        <p:spPr>
          <a:xfrm>
            <a:off x="262158" y="3254043"/>
            <a:ext cx="8642350" cy="3384550"/>
          </a:xfrm>
        </p:spPr>
        <p:txBody>
          <a:bodyPr>
            <a:normAutofit/>
          </a:bodyPr>
          <a:lstStyle/>
          <a:p>
            <a:pPr lvl="0" rtl="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MX" sz="2800" b="1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Historia clínica </a:t>
            </a:r>
            <a:endParaRPr lang="es-MX" sz="2800" b="1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lvl="0" rtl="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MX" sz="2800" b="1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Exploración física del oído</a:t>
            </a:r>
            <a:endParaRPr lang="es-MX" sz="2800" b="1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lvl="0" rtl="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MX" sz="2800" b="1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Historia laboral  con  antecedentes que incluyan tiempo, duración de exposición e intensidad.  </a:t>
            </a:r>
            <a:endParaRPr lang="es-MX" sz="2800" b="1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lvl="0" rtl="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MX" sz="2800" b="1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Pruebas </a:t>
            </a:r>
            <a:r>
              <a:rPr lang="es-MX" sz="2800" b="1" dirty="0" err="1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audiométricas</a:t>
            </a:r>
            <a:endParaRPr lang="es-MX" sz="2800" b="1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49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224745" y="581970"/>
            <a:ext cx="6554479" cy="1143000"/>
          </a:xfrm>
        </p:spPr>
        <p:txBody>
          <a:bodyPr>
            <a:noAutofit/>
          </a:bodyPr>
          <a:lstStyle/>
          <a:p>
            <a:pPr algn="l"/>
            <a:r>
              <a:rPr lang="es-MX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TRATAMIENTO</a:t>
            </a:r>
            <a:r>
              <a:rPr lang="es-MX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:</a:t>
            </a:r>
            <a:endParaRPr lang="es-MX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82176" y="2114453"/>
            <a:ext cx="7776863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s-MX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No existe ningún tratamiento para esta enfermedad.</a:t>
            </a:r>
            <a:endParaRPr lang="es-MX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275795" y="418826"/>
            <a:ext cx="7335942" cy="218789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Existen algunas alternativas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mejorar la audición y la calidad de vida como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son:</a:t>
            </a:r>
            <a:endParaRPr lang="es-MX" dirty="0"/>
          </a:p>
        </p:txBody>
      </p:sp>
      <p:sp>
        <p:nvSpPr>
          <p:cNvPr id="5" name="4 Marcador de contenido"/>
          <p:cNvSpPr txBox="1">
            <a:spLocks noGrp="1"/>
          </p:cNvSpPr>
          <p:nvPr>
            <p:ph idx="1"/>
          </p:nvPr>
        </p:nvSpPr>
        <p:spPr>
          <a:xfrm>
            <a:off x="1433015" y="2279219"/>
            <a:ext cx="7242411" cy="2913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endParaRPr lang="es-MX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es-MX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MX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Reeducación </a:t>
            </a:r>
            <a:r>
              <a:rPr lang="es-MX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comunicación</a:t>
            </a:r>
          </a:p>
          <a:p>
            <a:pPr marL="400050" lvl="1" indent="0">
              <a:buNone/>
            </a:pPr>
            <a:r>
              <a:rPr lang="es-MX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Auxiliares auditivos</a:t>
            </a:r>
          </a:p>
          <a:p>
            <a:pPr marL="400050" lvl="1" indent="0">
              <a:buNone/>
            </a:pPr>
            <a:r>
              <a:rPr lang="es-MX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MX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Implante coclear. </a:t>
            </a:r>
          </a:p>
          <a:p>
            <a:endParaRPr lang="es-MX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7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201613"/>
            <a:ext cx="9026525" cy="708025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" pitchFamily="34" charset="0"/>
                <a:cs typeface="Arial" pitchFamily="34" charset="0"/>
              </a:rPr>
              <a:t>Rehabilitación, Educación Especial</a:t>
            </a:r>
          </a:p>
        </p:txBody>
      </p:sp>
      <p:sp>
        <p:nvSpPr>
          <p:cNvPr id="3" name="AutoShape 2" descr="data:image/jpeg;base64,/9j/4AAQSkZJRgABAQAAAQABAAD/2wCEAAkGBhMSERQUExQVFRUUFxQYFBcXFxQVFBQVFRcVFBcVFxcXHCYeFxojGRQUHy8gIycpLCwsFh4xNTAqNSYrLCkBCQoKDgwOFw8PFykcHBwsKSwpLCwsLCkpKSwpLCksLCwsLCwsLCksKSksLCkpLCksLCwsLCwsKSwsKSwsLCkpLP/AABEIALEBHAMBIgACEQEDEQH/xAAbAAACAwEBAQAAAAAAAAAAAAACAwABBAUGB//EADkQAAEDAgIIBAQHAAEFAQAAAAEAAhEDIQQxBRJBUWFxgfCRobHRBhTB4RMVIjJCUvEHM0NicoIW/8QAGQEBAQEBAQEAAAAAAAAAAAAAAAECAwQF/8QAHxEBAQACAgMBAQEAAAAAAAAAAAECERIhAxNRMWFB/9oADAMBAAIRAxEAPwD2NMpoSaYRtK8D6RkqEodeygQQlSboda6gzUBBUeCkoQ+AfJFRypwurneoboEuFkBYO/L1TnD69+KWR3598kFhnf26Kwzv/OZRtMiO9o8c0xg8frdFHhqc3jOJ8J2lanUufGw+imGp+Y+3fJPc3lzj1hbkYv6572+WefTZxSyeJERabRlAnktZYe95tyORS/wyTNs9gm0TOYjM5LLeymt5gxM2OX6RtHOy005H3yIHZzUYDxOUgiJtkLb9+9NpxJz2TJ4QtRLTGNOV75QlVW9+PstLBGaVVPfmrWJe2F7PEd98kMJzm9+SEBYdNhLVbWo9w3d/VQFEUAjQZKygJVKoKigMKQgDkRKIrWS3FEUDkUirTBQimnOKEKBLCmFI1k1pQECrJVSqlBZapKoKxdEWSqB+qjlWtmqDAmO7oTl3PFC7v1VTP08v86qCHf8A5sVC2XfcDxRD180dNl75Zd+aKjG98hH3TAzvwhWYBMkDd1EjyhV8y2SOIHkT9FdLGqmT3wTSVzfzADqG5zY2H0Wyjj2nPPZu2fdaLjTJUffP0Hc5p0NI3XvmNvso7CbjPqrxrG4z2zH33omPj06KzRMAyArZSaLlwO+43cEmNXoWtPFAWoH4xo3ZA58dqzu0iDltn1meiWLMb8OLD7oOaR+YZ8xrTs35c0wYmRcQY8IBvzsFnS8aKe+81SsEE27GarVURNZESlI2lAQKoqpVSgko2lLBRBQQoCjQOQSEguRuKSikssm5JYCZKiLa9W5UN6JyqLUYL97UGxWXqg6h75JWt7fX6Ky/vklzPfNQM79VYbPmhbkd2f19EuriwPpzsrFk2fVeG7v8Kz18fFhsLvCy5uJ0jPn06eCwPryjvjh9dGppGc93pCpuMv1zyzlcuRN8pOUphqsA625XzEZo6ajpvxPLIbZB8DnwTmV7WB5ifqY/xck4+Bw3gIRpSNpvsmyJp6aliXAXvIMEj0utA0iG21jbaYjOxFpXkTpk71DpSRcmevgtTLTPr+vWYjSBJ/cBynM22pR0ntm/CMuPgvLnSU5AlRmlnDKY6JytXhHoKmKNpkSLyCJ25LOcU+wveNvkL2uuKdKk3dfmUZ0gTckcL5LO11p1WYwi05Sdsz2B4JnzBjjtuLbYXFGMG3Md3TG4qR32fshp2aOOiNsepH28luo44WBvePRea+bv34plLFxHj35IzcNvThwOV+z7K1xsJjcri5Hh36Lq06gd19EccsdGgqEKlJRhIU1lRKqFFHKpxVhUSgU5JJTnlIIUVlpPunSswKfTRDZVh9kM8FNdVFF0Knkd8UL6nilOqIDL0TagHffFZ3VoWHF46BZWRqY7acTpENt/m5cbEY/WOfBY8Ri54rG7EKvRjJHTFWdyB2KA6LAMbNvolVcRBk5IroPxg3JIxV7lZRVnagfUAv0PuitfzhAtJ2FA6qdWREbRy3JUjVyOy90vVLTvBQ2jMQdhPqrw+Kn+TroHVRuHXNYajgH8D2VTuus3FEHbHe5Wajn5A8L59Fya2JyAOafh8TqoarYJb+4Sdm0SmfjnbPICFno17hwzG0ppxRM2EnaonZ3zQG/rkmDGcVjJPD1VsqRxQ261GuOF8tsp5rcVxxWEZQR49Uv55yg9DRxEFdHDaQv3vleUo4wlbqGLAQs29ph8YHCDnC0LymEx0LvYLG6wgo8+eOm2bK0JCmsjAgoSgBVlRQuCWQmEoNZBzwUxr4SmOTNigY51kl1VW59lir1wJVZNdW+yRWxohYK2Nhc2tjpz/wAVkbxxdOrpCBZciviySstTE7ys9SstPRJIOu7aD9lne4xPojLGkbQdhWd0s/dtRf0YqjemHFhYKlUHvNK/HCumpi3Cpe3TcrOIO/muf8ymNBKaXljP9ahjY2qHGE2S6eF4LSzClNM3y4z8jM57ikVmErrtwKXVwaaccvJa5TKaaGrbTwR3JnyJ3JpJnYxa5AgIW1iM5W/5I7kFTBlNOk830kYlMFQbzPBZK7dXYlfMxsTTfPGtzapm5P1TGmeKwMxS00MTCml1v8bGu2z0Tm4mM1nY0GIIvtTRSAP9uOxZT8baGJXXwWNXnAYK2UK8ZlEvb3GD0lrWK1F68hhsdGS7eFx8hHmyx06gcr1khlZHrqMiJQoNZXrKNMLalks1UinWMIahKIZUxJhcjGY2JuFWMxZbtXnsdjplakWRprY2dqy1cSua/H8D4FRj3Oya7wK6SOk6bW1JMJ923WanQdI/Q4zwOa6tDR1V38I5qadIxEiLBY8TiRkV3f8A80/esOL+BK1Q/wDUa0DMQST5hWRq3U6m3mqlfddUHSvVYf8A4+jOp4N+66WH+B6P8i53UD0V3HLh5cv14Zrl0tHPDrGx9V7Wh8F4Uf8Abnm5x+q0j4Sw+ymPP3U2enJ56jRHNaWMbGS79P4dptyZCs/D7dx6Eq7iXwZfY4rGhZdKODWTZei/I2i0lZMb8LNqWc90cIj0TcZ9GbkUAI5p0BdPDfB9Ng/c8ji5bm/DVMDI9S73U3F9OX1wA0SqqNELvv8Ah+nuPifdUNCNALbwd9/VXcPRn/HzzHiXGMhksNSmV9If8L08rhZK3waw/wAiPBNw9Wb5xVck0tIlpvlvXtsV/wAfn+DxPEH6LkYj/j3EnLUP/wBH2V3GePkx/IRhMYDxBXXpVg6ALLBo34ExbHHXA1eBldxvw0QLEys3H49GOXLHeU1XOquvCpleF0K2hqsftk8AsNfRlYD9hWdJs+jiluw+kY2rgatQfwd4I6bKv9HJpivc4LSWsM10adWV43RLnk3BHNeow8wsOVjaXq9ZJDlA9RGFjdyYMOUNJ0J7KqIV+XNP7hKB2iaf9Qtmsc0JcFvksjAdC089UTyTqOAYMwBGcZlaW1UrW2bzfctyukg6NJpMFt52bE5uEaXZWm5BiB7JAMA7/c+0omvtExrHwEz6jyRuNLRrEhu6wOfOd6lcNiBYNFzmS7aeImwSfxyGg7SC0eV/Mq3bovnz6LLcW6kD+3IAc77+KptNFJFr+Q++S1YZhcR+kRaY233nJWR056hRox1Ejz3J9PDW2SciYy8bJ1MB5MmMzlHTLd6ZLRh2sa4RBmNxIMbiN8rcxYy8jOcPeJ2WyiduWSJuHE32bj9ltayakgTqgbhugnYm0gci0g9JdvvMRcLUxcb5XMDCR+3bd0EjPmqxGCIaCCIO6dkm8k3sutQIa2JN5B/Sd53ZpGkGsA/SDeZMEDzSyaJ5by0wfI7Zb535Sj/CvvPSPVb2loDS5zjwyjhKlaswFoYOJzA6pqHstc75RsDOdhtHAQp+DGXmG25LovaIn9MyDYzz9fJFUoDWykOAIunE9rj/AC4++V+iYaNPWvMHpHRbq1EAOIAsJtmPfagp/tBgEQQZjYfus6X2bYhhAHQdu3jsKp9OCRAtbhITNTfY+HeaCtVkA7ZIPPYeaxYu7QtZNsicvZL/AABBBAkE347lZd+kRmCb7to9ENR03ykX5j/E0iEjPbtQ1dXcL5oWxPPd5qaokqpYV8mw7FbME3cmPco18LNqaFTwDBeBKp9EIw+VbnrFrmxOZCENWmrBSCFBzWVFoa+6xtcmhyqN2ulVUptRU4oAdiIRUqwKVWaOfquc+tqnd5+isbxydp2R5qfiQfD6Sudh9J5StoqB2W/gtSusplR5OqBtFp5n2RtxBtN/0gZTbestSYkdmePNKNWCJJAOWWXTr4Ktx0jXvaYsBIzttWrDYrV1omSOhB29FyjiDMTAtnyzWyhWEQ4neNxj1VLOnYw9cRck2FrT3ktDKjSf0OmZsYkct64gLcjrA9DytK6DMWQYJ9ACekhblcso006x1yIPTmf6pzH79bhJeBB47Lrnsx0Fx1ZaTmMhF8+sSmtxWwNcRAzk8ARGw2U2zZW+i6SdV0RNtl4M+qTiqlrkHbxvZZf0tJDmu2EOOsInfaUOKxILZESMjJPqm+kmPbacRFgda5vYxKp9cAib7wb/AEzSPxyRMgD/ANpiRaITX4kCL5cTw4Ia/g21BFmgTlb6hRlRs3vGWtlO4wqZpA5zwH6HE8pjPorbjGBkOEHlfqr0nfxKrjtcI3Ny5WS6FQBtwTExNhPXcm/MMI1taNwz4RHNYTiQYAvc3P7rZWT8Wbs1oTsTJPHdEkbTO7Z0WUuEHjPPeD4oMTiM9kjO8m4+/gsj6p6DzWLXaYtc2NxbVnmc4VGtLY5ekfRZGOMdfQfeExj4EE5wT5xHT1UK0ud6n390L6oWSri4Fu9izuxfVZuTDa2omsusNF0rbTAWGLWgkJLnblRKpxsjJbyhBRFJLig5lMhPCyMMJ7K0LSGkKApZqIg5QU4LHiaW4rTrlKcNyqOVXpxMzMTnmUunpBzdsRGf3W2vR4eC5lTC7cuKrUysdjD6Wa4CSJn6J7q4cM/ReVdRcDn48N+5QYtzTmTeOZ3DxCrpM49NVqZOE5Qdo4eUosPjR1nbnfh0XAZpU7cu8t6aMaDN/PwV26zKPTUa41gC1vgPUZroUqzR/FngCfHcvGsx533WujpQG0wrtrW3sWObJ1XkExYRq8oME7Ub65MHPqA7ZYh0eErzFLSo2/7fzTmaTGyMuInzV2xweh+ZJdIe6TY5jITvsLqq1dzsyTkLwNlzuXEbpIHMCeFjn4E32pgxYgQfHu6nI4uuKoBdIziYvzNjZNGMDYytcGMx42XAOMjbbpZR2kG3B9fPzTkcXozpAOs0uAvAIlp6zY5bUDsYIu1oAOY1TERYxkvOP0rO0R42ySXaUGf19k5JMHo6uNBIiCTMgNEgDPmsWKx+Q1hwAyaJy/xcCtpW/rfNZn6TnMqWtTGR2qmNnKChFa27aOf+Lhu0oN/NAdIOdMcfIErOy5SO586BF8vufqkVNJX29FymNLhLpyJz2ZexWnC4QAwsuVzPFcnl3tW/Dtt7rPTpR981rpt3qMW7aaRT9dZw6yMPsjJ2sola6ovhFE5yS56jnJDnoOcHI2uSWFNBW2TQ9X+KkEKaxUU529BKH8RWCiAffPos76eexbELqaDlnDcJJ9wb+CynC+n1/wBXZfTkZQs5w53fZXaOE/D34cB18+80h7Dsz28Movvsu7Uw27bZZ3YGN3L3V2jiHFvE5EDeozSh/r5roP0dvv3xWWpoye4yV6ameURumgM9YdEY0621/I7Vjq6LKS7RZTTftydVvxA3+x8CnN+Ix/byK4J0c5QYB2Ximoe7J33fEbf7eR9kh3xE2cz4Lk/lzjvRN0WU1D25OidPt/8ALvqgOnNwPUgJFLRWS00dGcFOj2ZBbjXuvYDPinYfWOfA+Bkj78VroaOi0fZbKWCjZ3zUZ5WslCjPUas9Z6zdbaNKDaw9IsPIBaqWEI77lPp0Nv8Aqm0LbS3ZZcOXmtjGdngFGU+Ca1kFZUxoTGKhYb1HFAZcqDktCTCKcHKnVErWlCUBuelQjCEtQc1qZChCqFtlesqCmqj1UAgIwo1wTOIRC9ZWzK0JgYiFNRSfwlRw+8raxgI7CNlLv2Qc/wCX7hAcHb2XVbR5IzQQcX5NB8iN3ku6MNlsKgw11Rwfy1AdGjd31Xoflr3RjDA5jlc7NiDy79Gifp7ofyucull6v5MbbdPdR2B3jxQeX/KeBHRG3RMdhem+R7zKIYW23r6XCDzTdFiU9mjd67godwjbhxMwoOKNHGeW+yc3C3y9l1vwezkrbQCg5gwfcIxhwF0hSRGlZFcw0kX4fDktdSlHd0pwUCA2FTgj14QOQLLkCsqNG9FRWqVhVFQmNIVShKDJsVjJRRVEKAZqKKiFNoZOUUQMpZprclSigaxaqSiiA3/tVqKILbkUDMwoogOpl1+iLcrUQGPZQZdVFFRpH7SkO/cef1UUVqRVLb1UdmOSiiipRyPMq6mQUUWVHsCjlFEqEvzWc5lRRRpmfmUBUUQLUqKKIimKyoogtqhUUVH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4" y="-1790700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4" name="AutoShape 4" descr="data:image/jpeg;base64,/9j/4AAQSkZJRgABAQAAAQABAAD/2wCEAAkGBhMSERQUExQVFRUUFxQYFBcXFxQVFBQVFRcVFBcVFxcXHCYeFxojGRQUHy8gIycpLCwsFh4xNTAqNSYrLCkBCQoKDgwOFw8PFykcHBwsKSwpLCwsLCkpKSwpLCksLCwsLCwsLCksKSksLCkpLCksLCwsLCwsKSwsKSwsLCkpLP/AABEIALEBHAMBIgACEQEDEQH/xAAbAAACAwEBAQAAAAAAAAAAAAACAwABBAUGB//EADkQAAEDAgIIBAQHAAEFAQAAAAEAAhEDIQQxBRJBUWFxgfCRobHRBhTB4RMVIjJCUvEHM0NicoIW/8QAGQEBAQEBAQEAAAAAAAAAAAAAAAECAwQF/8QAHxEBAQACAgMBAQEAAAAAAAAAAAECERIhAxNRMWFB/9oADAMBAAIRAxEAPwD2NMpoSaYRtK8D6RkqEodeygQQlSboda6gzUBBUeCkoQ+AfJFRypwurneoboEuFkBYO/L1TnD69+KWR3598kFhnf26Kwzv/OZRtMiO9o8c0xg8frdFHhqc3jOJ8J2lanUufGw+imGp+Y+3fJPc3lzj1hbkYv6572+WefTZxSyeJERabRlAnktZYe95tyORS/wyTNs9gm0TOYjM5LLeymt5gxM2OX6RtHOy005H3yIHZzUYDxOUgiJtkLb9+9NpxJz2TJ4QtRLTGNOV75QlVW9+PstLBGaVVPfmrWJe2F7PEd98kMJzm9+SEBYdNhLVbWo9w3d/VQFEUAjQZKygJVKoKigMKQgDkRKIrWS3FEUDkUirTBQimnOKEKBLCmFI1k1pQECrJVSqlBZapKoKxdEWSqB+qjlWtmqDAmO7oTl3PFC7v1VTP08v86qCHf8A5sVC2XfcDxRD180dNl75Zd+aKjG98hH3TAzvwhWYBMkDd1EjyhV8y2SOIHkT9FdLGqmT3wTSVzfzADqG5zY2H0Wyjj2nPPZu2fdaLjTJUffP0Hc5p0NI3XvmNvso7CbjPqrxrG4z2zH33omPj06KzRMAyArZSaLlwO+43cEmNXoWtPFAWoH4xo3ZA58dqzu0iDltn1meiWLMb8OLD7oOaR+YZ8xrTs35c0wYmRcQY8IBvzsFnS8aKe+81SsEE27GarVURNZESlI2lAQKoqpVSgko2lLBRBQQoCjQOQSEguRuKSikssm5JYCZKiLa9W5UN6JyqLUYL97UGxWXqg6h75JWt7fX6Ky/vklzPfNQM79VYbPmhbkd2f19EuriwPpzsrFk2fVeG7v8Kz18fFhsLvCy5uJ0jPn06eCwPryjvjh9dGppGc93pCpuMv1zyzlcuRN8pOUphqsA625XzEZo6ajpvxPLIbZB8DnwTmV7WB5ifqY/xck4+Bw3gIRpSNpvsmyJp6aliXAXvIMEj0utA0iG21jbaYjOxFpXkTpk71DpSRcmevgtTLTPr+vWYjSBJ/cBynM22pR0ntm/CMuPgvLnSU5AlRmlnDKY6JytXhHoKmKNpkSLyCJ25LOcU+wveNvkL2uuKdKk3dfmUZ0gTckcL5LO11p1WYwi05Sdsz2B4JnzBjjtuLbYXFGMG3Md3TG4qR32fshp2aOOiNsepH28luo44WBvePRea+bv34plLFxHj35IzcNvThwOV+z7K1xsJjcri5Hh36Lq06gd19EccsdGgqEKlJRhIU1lRKqFFHKpxVhUSgU5JJTnlIIUVlpPunSswKfTRDZVh9kM8FNdVFF0Knkd8UL6nilOqIDL0TagHffFZ3VoWHF46BZWRqY7acTpENt/m5cbEY/WOfBY8Ri54rG7EKvRjJHTFWdyB2KA6LAMbNvolVcRBk5IroPxg3JIxV7lZRVnagfUAv0PuitfzhAtJ2FA6qdWREbRy3JUjVyOy90vVLTvBQ2jMQdhPqrw+Kn+TroHVRuHXNYajgH8D2VTuus3FEHbHe5Wajn5A8L59Fya2JyAOafh8TqoarYJb+4Sdm0SmfjnbPICFno17hwzG0ppxRM2EnaonZ3zQG/rkmDGcVjJPD1VsqRxQ261GuOF8tsp5rcVxxWEZQR49Uv55yg9DRxEFdHDaQv3vleUo4wlbqGLAQs29ph8YHCDnC0LymEx0LvYLG6wgo8+eOm2bK0JCmsjAgoSgBVlRQuCWQmEoNZBzwUxr4SmOTNigY51kl1VW59lir1wJVZNdW+yRWxohYK2Nhc2tjpz/wAVkbxxdOrpCBZciviySstTE7ys9SstPRJIOu7aD9lne4xPojLGkbQdhWd0s/dtRf0YqjemHFhYKlUHvNK/HCumpi3Cpe3TcrOIO/muf8ymNBKaXljP9ahjY2qHGE2S6eF4LSzClNM3y4z8jM57ikVmErrtwKXVwaaccvJa5TKaaGrbTwR3JnyJ3JpJnYxa5AgIW1iM5W/5I7kFTBlNOk830kYlMFQbzPBZK7dXYlfMxsTTfPGtzapm5P1TGmeKwMxS00MTCml1v8bGu2z0Tm4mM1nY0GIIvtTRSAP9uOxZT8baGJXXwWNXnAYK2UK8ZlEvb3GD0lrWK1F68hhsdGS7eFx8hHmyx06gcr1khlZHrqMiJQoNZXrKNMLalks1UinWMIahKIZUxJhcjGY2JuFWMxZbtXnsdjplakWRprY2dqy1cSua/H8D4FRj3Oya7wK6SOk6bW1JMJ923WanQdI/Q4zwOa6tDR1V38I5qadIxEiLBY8TiRkV3f8A80/esOL+BK1Q/wDUa0DMQST5hWRq3U6m3mqlfddUHSvVYf8A4+jOp4N+66WH+B6P8i53UD0V3HLh5cv14Zrl0tHPDrGx9V7Wh8F4Uf8Abnm5x+q0j4Sw+ymPP3U2enJ56jRHNaWMbGS79P4dptyZCs/D7dx6Eq7iXwZfY4rGhZdKODWTZei/I2i0lZMb8LNqWc90cIj0TcZ9GbkUAI5p0BdPDfB9Ng/c8ji5bm/DVMDI9S73U3F9OX1wA0SqqNELvv8Ah+nuPifdUNCNALbwd9/VXcPRn/HzzHiXGMhksNSmV9If8L08rhZK3waw/wAiPBNw9Wb5xVck0tIlpvlvXtsV/wAfn+DxPEH6LkYj/j3EnLUP/wBH2V3GePkx/IRhMYDxBXXpVg6ALLBo34ExbHHXA1eBldxvw0QLEys3H49GOXLHeU1XOquvCpleF0K2hqsftk8AsNfRlYD9hWdJs+jiluw+kY2rgatQfwd4I6bKv9HJpivc4LSWsM10adWV43RLnk3BHNeow8wsOVjaXq9ZJDlA9RGFjdyYMOUNJ0J7KqIV+XNP7hKB2iaf9Qtmsc0JcFvksjAdC089UTyTqOAYMwBGcZlaW1UrW2bzfctyukg6NJpMFt52bE5uEaXZWm5BiB7JAMA7/c+0omvtExrHwEz6jyRuNLRrEhu6wOfOd6lcNiBYNFzmS7aeImwSfxyGg7SC0eV/Mq3bovnz6LLcW6kD+3IAc77+KptNFJFr+Q++S1YZhcR+kRaY233nJWR056hRox1Ejz3J9PDW2SciYy8bJ1MB5MmMzlHTLd6ZLRh2sa4RBmNxIMbiN8rcxYy8jOcPeJ2WyiduWSJuHE32bj9ltayakgTqgbhugnYm0gci0g9JdvvMRcLUxcb5XMDCR+3bd0EjPmqxGCIaCCIO6dkm8k3sutQIa2JN5B/Sd53ZpGkGsA/SDeZMEDzSyaJ5by0wfI7Zb535Sj/CvvPSPVb2loDS5zjwyjhKlaswFoYOJzA6pqHstc75RsDOdhtHAQp+DGXmG25LovaIn9MyDYzz9fJFUoDWykOAIunE9rj/AC4++V+iYaNPWvMHpHRbq1EAOIAsJtmPfagp/tBgEQQZjYfus6X2bYhhAHQdu3jsKp9OCRAtbhITNTfY+HeaCtVkA7ZIPPYeaxYu7QtZNsicvZL/AABBBAkE347lZd+kRmCb7to9ENR03ykX5j/E0iEjPbtQ1dXcL5oWxPPd5qaokqpYV8mw7FbME3cmPco18LNqaFTwDBeBKp9EIw+VbnrFrmxOZCENWmrBSCFBzWVFoa+6xtcmhyqN2ulVUptRU4oAdiIRUqwKVWaOfquc+tqnd5+isbxydp2R5qfiQfD6Sudh9J5StoqB2W/gtSusplR5OqBtFp5n2RtxBtN/0gZTbestSYkdmePNKNWCJJAOWWXTr4Ktx0jXvaYsBIzttWrDYrV1omSOhB29FyjiDMTAtnyzWyhWEQ4neNxj1VLOnYw9cRck2FrT3ktDKjSf0OmZsYkct64gLcjrA9DytK6DMWQYJ9ACekhblcso006x1yIPTmf6pzH79bhJeBB47Lrnsx0Fx1ZaTmMhF8+sSmtxWwNcRAzk8ARGw2U2zZW+i6SdV0RNtl4M+qTiqlrkHbxvZZf0tJDmu2EOOsInfaUOKxILZESMjJPqm+kmPbacRFgda5vYxKp9cAib7wb/AEzSPxyRMgD/ANpiRaITX4kCL5cTw4Ia/g21BFmgTlb6hRlRs3vGWtlO4wqZpA5zwH6HE8pjPorbjGBkOEHlfqr0nfxKrjtcI3Ny5WS6FQBtwTExNhPXcm/MMI1taNwz4RHNYTiQYAvc3P7rZWT8Wbs1oTsTJPHdEkbTO7Z0WUuEHjPPeD4oMTiM9kjO8m4+/gsj6p6DzWLXaYtc2NxbVnmc4VGtLY5ekfRZGOMdfQfeExj4EE5wT5xHT1UK0ud6n390L6oWSri4Fu9izuxfVZuTDa2omsusNF0rbTAWGLWgkJLnblRKpxsjJbyhBRFJLig5lMhPCyMMJ7K0LSGkKApZqIg5QU4LHiaW4rTrlKcNyqOVXpxMzMTnmUunpBzdsRGf3W2vR4eC5lTC7cuKrUysdjD6Wa4CSJn6J7q4cM/ReVdRcDn48N+5QYtzTmTeOZ3DxCrpM49NVqZOE5Qdo4eUosPjR1nbnfh0XAZpU7cu8t6aMaDN/PwV26zKPTUa41gC1vgPUZroUqzR/FngCfHcvGsx533WujpQG0wrtrW3sWObJ1XkExYRq8oME7Ub65MHPqA7ZYh0eErzFLSo2/7fzTmaTGyMuInzV2xweh+ZJdIe6TY5jITvsLqq1dzsyTkLwNlzuXEbpIHMCeFjn4E32pgxYgQfHu6nI4uuKoBdIziYvzNjZNGMDYytcGMx42XAOMjbbpZR2kG3B9fPzTkcXozpAOs0uAvAIlp6zY5bUDsYIu1oAOY1TERYxkvOP0rO0R42ySXaUGf19k5JMHo6uNBIiCTMgNEgDPmsWKx+Q1hwAyaJy/xcCtpW/rfNZn6TnMqWtTGR2qmNnKChFa27aOf+Lhu0oN/NAdIOdMcfIErOy5SO586BF8vufqkVNJX29FymNLhLpyJz2ZexWnC4QAwsuVzPFcnl3tW/Dtt7rPTpR981rpt3qMW7aaRT9dZw6yMPsjJ2sola6ovhFE5yS56jnJDnoOcHI2uSWFNBW2TQ9X+KkEKaxUU529BKH8RWCiAffPos76eexbELqaDlnDcJJ9wb+CynC+n1/wBXZfTkZQs5w53fZXaOE/D34cB18+80h7Dsz28Movvsu7Uw27bZZ3YGN3L3V2jiHFvE5EDeozSh/r5roP0dvv3xWWpoye4yV6ameURumgM9YdEY0621/I7Vjq6LKS7RZTTftydVvxA3+x8CnN+Ix/byK4J0c5QYB2Ximoe7J33fEbf7eR9kh3xE2cz4Lk/lzjvRN0WU1D25OidPt/8ALvqgOnNwPUgJFLRWS00dGcFOj2ZBbjXuvYDPinYfWOfA+Bkj78VroaOi0fZbKWCjZ3zUZ5WslCjPUas9Z6zdbaNKDaw9IsPIBaqWEI77lPp0Nv8Aqm0LbS3ZZcOXmtjGdngFGU+Ca1kFZUxoTGKhYb1HFAZcqDktCTCKcHKnVErWlCUBuelQjCEtQc1qZChCqFtlesqCmqj1UAgIwo1wTOIRC9ZWzK0JgYiFNRSfwlRw+8raxgI7CNlLv2Qc/wCX7hAcHb2XVbR5IzQQcX5NB8iN3ku6MNlsKgw11Rwfy1AdGjd31Xoflr3RjDA5jlc7NiDy79Gifp7ofyucull6v5MbbdPdR2B3jxQeX/KeBHRG3RMdhem+R7zKIYW23r6XCDzTdFiU9mjd67godwjbhxMwoOKNHGeW+yc3C3y9l1vwezkrbQCg5gwfcIxhwF0hSRGlZFcw0kX4fDktdSlHd0pwUCA2FTgj14QOQLLkCsqNG9FRWqVhVFQmNIVShKDJsVjJRRVEKAZqKKiFNoZOUUQMpZprclSigaxaqSiiA3/tVqKILbkUDMwoogOpl1+iLcrUQGPZQZdVFFRpH7SkO/cef1UUVqRVLb1UdmOSiiipRyPMq6mQUUWVHsCjlFEqEvzWc5lRRRpmfmUBUUQLUqKKIimKyoogtqhUUVH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7974" y="-1638300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j-lt"/>
              <a:ea typeface="+mj-ea"/>
              <a:cs typeface="+mj-cs"/>
            </a:endParaRPr>
          </a:p>
        </p:txBody>
      </p:sp>
      <p:pic>
        <p:nvPicPr>
          <p:cNvPr id="2054" name="Picture 6" descr="http://www.nattypho.com/wp-content/uploads/2012/12/beautiful-lip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1" y="2391642"/>
            <a:ext cx="3258295" cy="203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70023" y="4691640"/>
            <a:ext cx="3290628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Lectura de Labios </a:t>
            </a:r>
            <a:endParaRPr lang="es-MX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5012" y="4280522"/>
            <a:ext cx="3457135" cy="2307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105140" y="3605418"/>
            <a:ext cx="3145989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/>
            </a:lvl1pPr>
          </a:lstStyle>
          <a:p>
            <a:pPr algn="ctr"/>
            <a:r>
              <a:rPr lang="es-MX" dirty="0"/>
              <a:t>Lenguaje de Señas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37" y="1082099"/>
            <a:ext cx="3265884" cy="229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57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acenterforhearingandbalance.com/images/pic%20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4644"/>
            <a:ext cx="4104456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043568" y="2767280"/>
            <a:ext cx="439248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Auxiliares Auditivos</a:t>
            </a:r>
            <a:endParaRPr lang="es-MX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www.pacenterforhearingandbalance.com/images/pic%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3" y="0"/>
            <a:ext cx="4586075" cy="687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4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419100"/>
            <a:ext cx="6684963" cy="70643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MX" sz="4000" b="1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Implantes Cocleares</a:t>
            </a:r>
            <a:endParaRPr lang="es-MX" sz="4000" b="1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_mo_funciona_un_implante_coclear_avi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000" end="16253.97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27" y="1105468"/>
            <a:ext cx="9061363" cy="551369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454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231934" y="5251872"/>
            <a:ext cx="6683765" cy="128089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MX" sz="6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Prevención</a:t>
            </a:r>
            <a:endParaRPr lang="es-MX" sz="6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7" y="105091"/>
            <a:ext cx="4203511" cy="51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77"/>
          <p:cNvSpPr>
            <a:spLocks noGrp="1" noChangeArrowheads="1"/>
          </p:cNvSpPr>
          <p:nvPr>
            <p:ph type="title"/>
          </p:nvPr>
        </p:nvSpPr>
        <p:spPr>
          <a:xfrm>
            <a:off x="1428473" y="61754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MX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DEFINICIONES</a:t>
            </a:r>
            <a:endParaRPr lang="es-ES" altLang="es-MX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428473" y="1458408"/>
            <a:ext cx="7374334" cy="2088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Sonido</a:t>
            </a:r>
            <a:endParaRPr lang="es-E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 la sensación producida en el oído por vibraciones de un cuerpo que se propagan por un medio elástico, como el aire o el agua.</a:t>
            </a:r>
            <a:endParaRPr lang="es-MX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data:image/jpeg;base64,/9j/4AAQSkZJRgABAQAAAQABAAD/2wCEAAkGBxQTEhMUExQUFhQXFxgVFxUVGBgYGRwcGRkWFxoYGhkYHCggGR4lGxgbIjEhJSkrLi4uGB80ODQsNygtLisBCgoKDg0OGxAQGzQkICQyLCw0LCwsLCw4NywsLCw0NCwvLCwsLCwvLDcsLCwsLyw0LCwvLC8sNCwsLCw0NCwsLP/AABEIAOsA1wMBIgACEQEDEQH/xAAcAAEAAgMBAQEAAAAAAAAAAAAABgcEBQgDAgH/xABCEAABAwIEAwUFBgQFAwUBAAABAAIDBBEFEiExBkFRByIyYXETI0JSgRRigpGhwRVysdEkM0Ph8GOS8RclU3OiCP/EABoBAQACAwEAAAAAAAAAAAAAAAADBAECBQb/xAAqEQEAAgIBAwMEAAcAAAAAAAAAAQIDEQQSITETMkFRYZHwBSIjQnGhsf/aAAwDAQACEQMRAD8AvFERAREQEREBERAREQEREBERAREQEREHnUTtY1z3kNa0FznHYAC5JVS8O9sLKnFPZPIgoyx8cRda75C5uR8jiO4C0OsBaxdqTyso+/lt/oxO16PladvNsZH/AH9MhvWPEHC1LjGLAQRBsNNcVtSzuiV9xaBttHPFjmfuAfJtwuJF+NbYADYaL9QEREBERAREQEREBERAREQEWgpONKGWpNJHUxunHwA3BI3aH2yucLatBv8AkVv0BERAREQEREBERAWvxOdxLYYzaR4uXD/TZs5/ryaOZN7ENKyK6rETC83OwDRu5xNmtb5kkAeqinFOPnD4LgCXEKp2SGIa5pDYNaBofZR3HS9+RcSgw+McWe6RmEYcctQ9nvZRc/ZoNAXk3vnIOmt+8DoXNKlvDuCRUVPHTwNysYLebjzc483E6largLhf7FC50rvaVc59rUzHUuebnKD8rbkD6mwvZSdAREQEREBERAREQEREBERAX44aa7L9X45oIIOoOhBQce49DGyrqC0ZWMmeIw12bMGSFo746gHvC+qt7/8An3HJZ3VrJZZ32ERjbI58jWtbnaQ17ibHvMGXTQD6fHaL2PU7YJaijd7ExtfK+N5JYQLONnE+7DQHaa8uiqjBMaq6RsraaeSLOC17ARY3FrgHZ1tnAA9CkQ2mdxqHRnE3abQUZyGQzS58higGdwIIDgT4QR8pN/JTIFcmwV1NBQiSnlm/iUshbI4tHu2DNm9m+92l+ZneBLjkcO6CbzLsAxWpfVmJrSYGxvdO7W1yQYy47F+a4HMgu3toaugUREBERARFqsSk9q4wA2YBmqH3sAzlHfkXc+jb7ZmlBgYljEUUb66odlp4QTD94numQDm518rPIk/HpoOz7CJqqZ2L1zbTSDLSwnUQQm9iLjxOBOvQk6ZiBqaZv8frg4t/9pon2Y0jSolGl7bZAOXykD4za2QEBERAREQEREBERAREQEREBERAREQUZxp2mVdbM6lwiOVzAHNke2Iue+/d0aQTG0dTbztbWJcZ9m8+HRxSO77DGDNI2wja/Mfd2Pet4bOPiJOgsr64zxD+HUVTU01Mx8tw9zWttmc4hplkyC7so1POw3G4qHhTgCvxSpbVYkZWwOJlOc5XPzW7rGXvG0gAXAHdaLcrCJ1KtaWvlglZNE4NkZq1wDTY662cCL6ne66l7OcepaykElK1kZv76NrGxlsh1cS1vzHUHW/qDaje0/gGTD5DJGwmkJDWvBuBfZjxu02Fs2xsDcG4Uc4O4pmw2pbPD3mnR8ZNg9t9Wu6EcjyOuoJBwzMuvkWt4dxyGtp46iB2aN4+rTza4cnA6EfstkssCIvieZrGuc4hrWgucTsANSSgxsTrDG0BozSPOWNvV29z0aACSegPOwVa8bVclRMzBKJ5MkvvK6o5tYbF97c3AjTQWLGbHTb8a8VGig+0Zc1ZUe5o4CLuaCRqW73uWucOuRnK62HZtwh9ggc6Y56yc+1qZTqS4kuyX5gXOvMknpYJDgeERUkEdPA3LHGMrR+pJPMk3JPUrOREBERAREQEREBERAREQEREBERAREQEREGHi+Gx1MMkEzQ6ORpa5p6HmOhB1B5EArlDjXhiTDqp9PLcs8UUlvGz4Xj7w2cPI+RXXaiXaVwazEqUsFhPHd8DzydzaT8rrAH6HWyCgOzfjiTC6jW76Z5AmjHTlIz7wH5jQ8iOpKCtjmjZLE4Pje0Oa5uxB5rjOppXMe6KRpbIxxYWu0IcCQ5h+t7ef5qwOyLtDNBKKeocTRyHc7xPPxfyn4h+Ic8wdKKPY9ikTWySzOy0tN35DykkB7rB8wa62g3eWjkQdlX1RIbHE4Z5BcOFiGs5ydDuLdSRyuqrrx/G69lDAXDC6IgzvaT714uAA7c3IIB/ndc91BsezrDZMRqn4zWNIvdlFCdmRi4z+Z1IB0uS91tW2tJecELWNaxjQ1rQGta0WAAFgABsAF6ICIiAiIgIiICIiAiIgIiICIiAiIgIiICIiAiIgpzt04F9o04hA3vsb/iWj4mC1pfVoGv3QD8OtEuF7ndw1PmPm9Rz/wDK7Yc0EEHUHQgrmDtN4RFHP7anBFJK9xhdya4WzNH3L3tfdoB1sScDy4a45q20j8OjIzzujhinc7K6NjjlLA47M72h0yZn25ZehuDeG4sNpGQMt3Rmlk2zvIGZ56DSw6AAclyLI3S40F7EfK7p6H+/RSCp4yq542RTzPe1gDWhx0AFrXGzjpo913eaxM6jbakdUxV0xV8b0MZt7cPN7e6a+UX6ExtIH1K8IuP6IkD2jxfn7KQj6lrTb6rmZ8mfUm/qSf6r9a7/AGVec9vo6McCs/Lregr4pm54ZGSN2uxwcLjcG2x8lkrlTB8bmgkEscjmPHxNOvob+IfddceSvzgDjZlfHlfZlQ0XcwbOG2dl+XUa2J56EyY80W7T2lWz8W2Lv5hL0RFMqiIiAiIgIiICIiAiIgIiICIiAiIgIixMRq/ZtGUZpHHLGzq49egABJPIAoMbFJ85MIdlYG555L2DWfLfkXWOvJoJ6LnrtC4j/iM5eMzaOEGOnjHduNjJblmt9AALb3mHa1xL7Nv8Nhfme/3lZKDYm9j7PTbNpccm5RsSq0I67D8rKtmy9PaF7icb1O8o9axOl7CxB+Jv9xb9L8tfh8W1je+rD8w+U9COn+y2uJU+xbe41BWBZttdGk2P/Tf1A+U/0HVoUmO/XG0PJwTht9n7STbLaMAO5Wle0gm4s8eIdR8w6/732us6jlv6/wBVFmx/ML3C5HV/Jbyzyyyy8HxeSlnjmjNnMcCP3B6gjQjpdYjdQvCQXOn/AIVevl0MlYmunWWA4qyqp4p4/DI29uh2c0+YII+iz1UPYhj1vaUr3CzveRDzAs9o9QAQB8rlbyv479ddvPZsfp3moiIt0QiIgIiICIiAiIgIiICIiAiIg+JZQ1pc4gNaCSTsANSSoPxlxSKGmfWPHv5AY6SJ3wg65nDfkHu9GN333+JVTHl5kcG0tP35nnwuc0Zsn8rPE7qco5OCr7hClfjOIuxKdpFJTuyUsTtiWm4cR5Gzj97KLkMssS2rHzPhAMf4ekpfYPqS41VQx9RNm3Gd5ytP3tCXebrclgMjB081aPbfQkSUk/w2fET5iz2j/t9ofwqsn6O02XM5XbJp3f4fMTieUzOVvJaXEqbIc1rg6Pb1Gm3n/ZSZrF5T04cCNwosWbostZ8FctJrKJ5CcrQbuAvE75h8p897DrdvReLH27w0HMfKf7H/AJsCs2tovZuyO0Y43Y4/C7z8joD9Dy1+HxkgvLbPbpI35hexcR679DY+nXiYtG3mb1tivqe0wy6ebMPP/n5r7dosGnjLHNI8J8JP6td6X/UHYrOkffcWIVTJTpt28O1xuR6uPv5euH1L2kFjspbqXWuRbaw3Jva1ua6f4KbN9igM8jpJHMDi57S14Du8GuzalwBsSddPqub+BsTFNWxSnUNcCR5XGa3na9l1RDKHNa5pBa4BwI2IIuCPopcERuVHmzO4faIisKAiIgIiICIiAiIgIiICIiAtfitU4ZYov82S9jvkaPFIfS+g5uIHVZNdVtiY5772HIakk6BoHMkkADqVBuOOJXYdSulNjX1PdjYO9k6AdWxh34nu+9oIjfZoeNqh1dUxYJREiJhDquTewaQ4gn4iCQ49XuaNLFWnhOHR08McELcscbQ1o8hzJ5knUnmSVFuy3hE0NNmmuaqe0kznG7hfURk87XJJ5uc49FNFiG1p+IaHjjAvttHLC2wk0fETsHs1aD5HVp8nFc7REjuuBa4EtsdCC02LXX+IHQ+l11Oq07SOAzK51VStvIbGaEaF9tpGf9QDl8XrvW5OHrjceYW+HyPStqfEq0hZpcWX37DnayUc4Z4tr2vbn8rh8JW5FO2Ue7OvRc3Hi6t/V27Zo8/CO4nhPtY9RyOv9FpqDDpA3O4DOy7Wu3ztA3I6htxru3+XWUVEhb3TcdQdF+U7W6AaEHcfp+qtYM3TusqvI40ZdXj4aB9I1utiY3EAtvq025E8xqRc6i4PxWw6iE3yG2a3ccNnt5Aft6ZTqAFLqijAu5rQRs9o/bptcHkQRqN47iNL8LiMviY86Wv18jaxHIjyIM0xMeUdbRPtaJs1nDkVd/ZXxw1rBTzusweF5Pgvyd9wnY/CTY6EWpuojvrtKL5mkCxA3d5nr136rKoaot78ejm6uHQbX13ab/S+uhWtpmsxarF6xkia3daoqd4I7RWtYI3OAy6exkJa0W/+KTXL/wDW/To5o0Uuru0qljYSWyZ7aMs3U8u81xFvMX9CrMZa67zpzb8e9Z1pNEVa9l3GE9Q6RtXIHZ3ExHK1tjc3j06jVoNz3XalWUt62i0bhFek0nUiIi2aiIiAiIgIiICItVikhleKaMkXGaZ43ZGfhB5OfYgdAHHogxKmvjOermcG0tOHOYTs5zQQ6XzA1a0cySRe7VAeBKGTFsQkxWqbaGJ2SlicNAWnunzyXJJ5yOO2Wy+OOq52J1sWD0ZDYYiDUPb4R7OwIsNCIxYW2MhaNMt1a+F4fHTwxwxNyxxtDGjyHU8zzJ5klYbe2PuykRFlqL8X6iCBdo/BscsUtVC3LUMYXPa0aTNaLlrmjd9h3XDW9vpUODxSOJs6U2Fx9njMpDT4XOLdG3Auum1hYXhMNO1zYI2xhz3SODebnbn9rbAAAaKC+CtrbWcXJtSunPVbUOe0Z3B48LZrWcDtlkA8+f52WFC5wflIyuH5HpZXTx7wY2oa6enaBUtFy0aCYD4XD5rbO+h02qE99otfMzvC+hyg2LTfm0ggqlyKTWe/5dPiciLxr/TNwzEm5mhwN3HK1x8B8idbXt+gIX1jWE52Gw01O2oO1/0sR5DewvHy7JIW7i+dhvyOoPqNR9CpnR41doja05ntsTYlo6E21/LW1t7BWcV41qUWSLe+FfxYW95sSWFps1552+EfMRpblsCRoviuyskDoQBbRxBJuefllI5fzDkCpXj+CSNaLm8lhlcBlFhc5WgaC1zlPr5XjRpjmLzsdJG877hwHQ2uPMEbLW8TX3N8P9Sd/v79GG+AaObextpzaflP7Hntvv7xAZC4uu4HVmuxIbcfmvxwykjTXS458/yP63Xm6O2oFjzt/ZQzO/K36Vo9s9v38s6grnxXLT6g6g211Csfg7tQeLMnu9u3ePfH8rye/wCj9fvHZVpTkG116tpgPDpfkta5ppJl4dczqDDq+OdgkicHNPqCDvZwOrTrsdVlKg+B+J300jWudobAFxNrfK/7vQ7t3Fxdrrzw6ubNGHs2O4O4I3BtpceWh3FwQV0MWWMkdnC5HHthtqWSiIpVcREQERfMsgaC5xAaASSdAANSSUGLild7JlwMz3HJGz5nnYeQ3JPIAlQvj7iH+GUZax2atqSbOAucxAD5bdGghrW9cg6rfitY1kmIVJyRMY4xhw1ZHuXW3zyWGm9so3veB8C4dJilfJilU20UbssEZ2zMN2NHUR3uTzkcfkssM1j5lKOyzhD7BTZpR/iZ7PlJ1LebY787XJJ5uc49FNURZJnYiIjAiIgIiICpntKwX7LWCZgtHUB0luQkaAJm/jYc/qxyuZRHtRpA+hzEC8c0Lm/jkbC7/wDEjgos9d0n7d03Hv05I/CiXRAuMZIBbd0b+nVp6tI/Y8ltuGMQdHK3kRo4HcEHUEciCsKeBze8N8jT+Y/de2DtzVEZO72Am3VhDTf1BA+ioUtMX/w7UxGvrFvj7rGxWlzR5iO68d2w8J3A8hfUdPyCrbHKGznANsSO807FpO4I27wHobabXvKLDWOgLXgFrhrf+n5Kp+L544CWSEmRhBZzcQ42Bk6NNspJ30I126uaInTjYsk1mUEkc1h75OX/AJy/5zWZnzj01BBuLf2WoxYOe4XGrjmbsMt76ehy89btK+sNnykMFyNbHS4GhIPlfnsqObB26o8ulxOdu3RPhtISD+/ks2ELCyAajmvenfdULxt2KW09p47WIVk9l3EZa5sDz3XEN15EizHfoGfiZ0VcSHT9Fk4TUFjg5ps5urT5jUH6GxTBkmlolW5uKMlJh0si8aScSRseNnta4fiAP7r9XceXeqIiAtLVn7TKYR/kxEGY8nv0c2HzA0c78I5le2OV7mBkUNjPLdrL6hoHjlcPlaDtzJaOa0HGGLtw6kbDAffyZmsJ1I5y1D+pF83m5wWBpeMqh2JVTaCE+5jf71w2MjfET1bFcac3kD4VYWE4dHTQxwRDLHG0NaOdhzJ5knUnmSVHuzzh77NTh72kSyAEh3ia3UtaT8xuXO+849ApYsmxERAREQEREBERAVNcTcbOrcsIZ7KEylpdfMSWkgBxA7rrDMGH7puba3Kq17TOGYmWq4mBmd7YqgNFmu9oQI5SB8bZcmvMON1FmieidJsE1i8bQrialzOytsG2AHQDKAD6i35rz4ZoiHBxNydAbaAAk2HO9+fkFvHU5lijfb4bH1GhH5/0XvgVMRIAdr3VC03tl18dnYrWkU38rRw9l4W3+VU12qcM+1mdUQD3tg2Vl7CVo0tf5sulz+wV0RSBsY9Nvoq44mqbucLW5rrf2ztx8dOq2lGx1jGh0Txpc2zAZhqBZ3Q90XWLQ1Do6gFx3OUnyPP87FTriDBYqjV1myH/AFB+/wAwUBrqN8bvZyCzh4XciPIqCLVv2bXw3wWi3wls8Wi8GaBY+GVntIx8ze64f0P1/us/2Q5hcm0TSemXo6Xi9YtV9sebbaWXpBJbXpr+S+HSd2w5rZ8G4SamshgtduYPk8mN1df10Hq4LWlJtbUNc+SK0nboLBIiyngad2xRtPqGAFFmou68tIvGsqmxMc95s1ouf2A6knQDzXsqkx7i5lbisNEJhBSRPL3zZw32r4e8WMcdAM1he9+66x1FwnL6ltJDPX1Zyuy5nDTuMHghb1JJ+rneirDgCjnxXE5K6ouI43AvbcloI1ipm30szxu08VuZTi/iuTGqiPDqJgEXt7icnNnEe8hbazY2nM7c5srRpext7hvA46Knjp4rlrAbudq5zibue48ySSUNNmiIgIiICIiAiIgIiIC1/EOGCppp4Cbe0jcwHoSO671BsfotgiCpuAqz2rJoZO7IPeZCdi6+dvXSQOB/lUrw/CLXJHLfp9FD+MqN1BiIqYwckhdMLegM7LddPa+eaTorIwvEWTxtewghwB081HSI8T5hbve2uqPEtVUzuJI102P6KG4+wknre91MMaFrgDuqt+PeJY6QNFs0zhcMB2HzO8r6D69Ftk34hLimtY6reGgxesZCfeSBp6HU/QDVaOvr6apZkz5X/CSCNfUqJVdS6R7nvJLnG5JW14a4XqK2QMhY49TbQeZUMcaN7ie7W/Pme0xGvuxY5XwvJ+Jvde3qOv8Av6FSijq2yBrgfp08j5rL4v7PX0EMchqY5Zm6SQjcM5WPO2oIPUW2UQw5r2zhkTHvc45REAc+bk229wVjkcabxufLXic30rTWPb/xKZWm/dBJJsGgXJJ0sBzueSvLs04S+xQmSUf4maxfzyDcRg7X5m3PTUALX9nPAP2cNqasA1JALWaFsWnUaF/nsOV9zYaxx+P6cbnyzy+V6s6r4ERFaUkC7WeL/sdOIInWqZwQ0jdjNnSeR+FvmSfhKobEpY8jImd5oGZ2Zo7psL5b3t0vpewXTvE/DlLWRFtSxpDQSJPC9nMlr/h8xseYKpLsv4QjrK6WRpdJRQSZg97bGUgn2TCNthncOlgQM9gkiNz3WF2O8IfZaf7RK2087RYEWMcWhazyJ8Tvwg+FWIiIzM7EREYEREBERAREQEREBERBq+I8FZVwOicS03Do5B4mPb4Xj0P5i4VS4bidRhcz4JmEMHecxl7Abe0i5mI9B4dQdNVdy1uO4FBVsyTszWN2uBLXsPzMcNWlaWr33HlLjydPafCKS4/TyQOmLwGtaXnnoBcrmrHMTfVVEkzt3nQdB8LR6BXjxB2Tz5ZBTzB7XAix92/UbEAezfr09mqz/wDTPFYna0byR8rmOv6FriFmszPmGc1omNVnswuH8Ej8c+2+UKRVHaI6ni9hSNELeZaBmPmTuV7YJwFX1Lf8twbqCfdsaHfLnc8uttq1jh+SnfDvYxExt6h4L+kVzr96R+rvwNjuN7qaJ1HZU6Jmdyq3AsGr8Un92HOIPekfcRxnfM883DcMFz1FlYeCdjc1NiFPOypBiiLJXyH/ADHvHiaGWIa09SSQHc1a2AYQykgjgj8DL20A3JdsByvb0A3WwWm0kRoREWGX4Sv1EQRTtIpKuakMNGG3kcGyF3yX8FujjYOOtm5utxuOHcHZSwNiYG31c9zRlzPdq99vM/kLDktmiAiIgIiICIiAiIgIiICIiAiIgIiICIiAiIgIiICIiAiIg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4" descr="data:image/jpeg;base64,/9j/4AAQSkZJRgABAQAAAQABAAD/2wCEAAkGBxQTEhMUExQUFhQXFxgVFxUVGBgYGRwcGRkWFxoYGhkYHCggGR4lGxgbIjEhJSkrLi4uGB80ODQsNygtLisBCgoKDg0OGxAQGzQkICQyLCw0LCwsLCw4NywsLCw0NCwvLCwsLCwvLDcsLCwsLyw0LCwvLC8sNCwsLCw0NCwsLP/AABEIAOsA1wMBIgACEQEDEQH/xAAcAAEAAgMBAQEAAAAAAAAAAAAABgcEBQgDAgH/xABCEAABAwIEAwUFBgQFAwUBAAABAAIDBBEFEiExBkFRByIyYXETI0JSgRRigpGhwRVysdEkM0Ph8GOS8RclU3OiCP/EABoBAQACAwEAAAAAAAAAAAAAAAADBAECBQb/xAAqEQEAAgIBAwMEAAcAAAAAAAAAAQIDEQQSITETMkFRYZHwBSIjQnGhsf/aAAwDAQACEQMRAD8AvFERAREQEREBERAREQEREBERAREQEREHnUTtY1z3kNa0FznHYAC5JVS8O9sLKnFPZPIgoyx8cRda75C5uR8jiO4C0OsBaxdqTyso+/lt/oxO16PladvNsZH/AH9MhvWPEHC1LjGLAQRBsNNcVtSzuiV9xaBttHPFjmfuAfJtwuJF+NbYADYaL9QEREBERAREQEREBERAREQEWgpONKGWpNJHUxunHwA3BI3aH2yucLatBv8AkVv0BERAREQEREBERAWvxOdxLYYzaR4uXD/TZs5/ryaOZN7ENKyK6rETC83OwDRu5xNmtb5kkAeqinFOPnD4LgCXEKp2SGIa5pDYNaBofZR3HS9+RcSgw+McWe6RmEYcctQ9nvZRc/ZoNAXk3vnIOmt+8DoXNKlvDuCRUVPHTwNysYLebjzc483E6largLhf7FC50rvaVc59rUzHUuebnKD8rbkD6mwvZSdAREQEREBERAREQEREBERAX44aa7L9X45oIIOoOhBQce49DGyrqC0ZWMmeIw12bMGSFo746gHvC+qt7/8An3HJZ3VrJZZ32ERjbI58jWtbnaQ17ibHvMGXTQD6fHaL2PU7YJaijd7ExtfK+N5JYQLONnE+7DQHaa8uiqjBMaq6RsraaeSLOC17ARY3FrgHZ1tnAA9CkQ2mdxqHRnE3abQUZyGQzS58higGdwIIDgT4QR8pN/JTIFcmwV1NBQiSnlm/iUshbI4tHu2DNm9m+92l+ZneBLjkcO6CbzLsAxWpfVmJrSYGxvdO7W1yQYy47F+a4HMgu3toaugUREBERARFqsSk9q4wA2YBmqH3sAzlHfkXc+jb7ZmlBgYljEUUb66odlp4QTD94numQDm518rPIk/HpoOz7CJqqZ2L1zbTSDLSwnUQQm9iLjxOBOvQk6ZiBqaZv8frg4t/9pon2Y0jSolGl7bZAOXykD4za2QEBERAREQEREBERAREQEREBERAREQUZxp2mVdbM6lwiOVzAHNke2Iue+/d0aQTG0dTbztbWJcZ9m8+HRxSO77DGDNI2wja/Mfd2Pet4bOPiJOgsr64zxD+HUVTU01Mx8tw9zWttmc4hplkyC7so1POw3G4qHhTgCvxSpbVYkZWwOJlOc5XPzW7rGXvG0gAXAHdaLcrCJ1KtaWvlglZNE4NkZq1wDTY662cCL6ne66l7OcepaykElK1kZv76NrGxlsh1cS1vzHUHW/qDaje0/gGTD5DJGwmkJDWvBuBfZjxu02Fs2xsDcG4Uc4O4pmw2pbPD3mnR8ZNg9t9Wu6EcjyOuoJBwzMuvkWt4dxyGtp46iB2aN4+rTza4cnA6EfstkssCIvieZrGuc4hrWgucTsANSSgxsTrDG0BozSPOWNvV29z0aACSegPOwVa8bVclRMzBKJ5MkvvK6o5tYbF97c3AjTQWLGbHTb8a8VGig+0Zc1ZUe5o4CLuaCRqW73uWucOuRnK62HZtwh9ggc6Y56yc+1qZTqS4kuyX5gXOvMknpYJDgeERUkEdPA3LHGMrR+pJPMk3JPUrOREBERAREQEREBERAREQEREBERAREQEREGHi+Gx1MMkEzQ6ORpa5p6HmOhB1B5EArlDjXhiTDqp9PLcs8UUlvGz4Xj7w2cPI+RXXaiXaVwazEqUsFhPHd8DzydzaT8rrAH6HWyCgOzfjiTC6jW76Z5AmjHTlIz7wH5jQ8iOpKCtjmjZLE4Pje0Oa5uxB5rjOppXMe6KRpbIxxYWu0IcCQ5h+t7ef5qwOyLtDNBKKeocTRyHc7xPPxfyn4h+Ic8wdKKPY9ikTWySzOy0tN35DykkB7rB8wa62g3eWjkQdlX1RIbHE4Z5BcOFiGs5ydDuLdSRyuqrrx/G69lDAXDC6IgzvaT714uAA7c3IIB/ndc91BsezrDZMRqn4zWNIvdlFCdmRi4z+Z1IB0uS91tW2tJecELWNaxjQ1rQGta0WAAFgABsAF6ICIiAiIgIiICIiAiIgIiICIiAiIgIiICIiAiIgpzt04F9o04hA3vsb/iWj4mC1pfVoGv3QD8OtEuF7ndw1PmPm9Rz/wDK7Yc0EEHUHQgrmDtN4RFHP7anBFJK9xhdya4WzNH3L3tfdoB1sScDy4a45q20j8OjIzzujhinc7K6NjjlLA47M72h0yZn25ZehuDeG4sNpGQMt3Rmlk2zvIGZ56DSw6AAclyLI3S40F7EfK7p6H+/RSCp4yq542RTzPe1gDWhx0AFrXGzjpo913eaxM6jbakdUxV0xV8b0MZt7cPN7e6a+UX6ExtIH1K8IuP6IkD2jxfn7KQj6lrTb6rmZ8mfUm/qSf6r9a7/AGVec9vo6McCs/Lregr4pm54ZGSN2uxwcLjcG2x8lkrlTB8bmgkEscjmPHxNOvob+IfddceSvzgDjZlfHlfZlQ0XcwbOG2dl+XUa2J56EyY80W7T2lWz8W2Lv5hL0RFMqiIiAiIgIiICIiAiIgIiICIiAiIgIixMRq/ZtGUZpHHLGzq49egABJPIAoMbFJ85MIdlYG555L2DWfLfkXWOvJoJ6LnrtC4j/iM5eMzaOEGOnjHduNjJblmt9AALb3mHa1xL7Nv8Nhfme/3lZKDYm9j7PTbNpccm5RsSq0I67D8rKtmy9PaF7icb1O8o9axOl7CxB+Jv9xb9L8tfh8W1je+rD8w+U9COn+y2uJU+xbe41BWBZttdGk2P/Tf1A+U/0HVoUmO/XG0PJwTht9n7STbLaMAO5Wle0gm4s8eIdR8w6/732us6jlv6/wBVFmx/ML3C5HV/Jbyzyyyy8HxeSlnjmjNnMcCP3B6gjQjpdYjdQvCQXOn/AIVevl0MlYmunWWA4qyqp4p4/DI29uh2c0+YII+iz1UPYhj1vaUr3CzveRDzAs9o9QAQB8rlbyv479ddvPZsfp3moiIt0QiIgIiICIiAiIgIiICIiAiIg+JZQ1pc4gNaCSTsANSSoPxlxSKGmfWPHv5AY6SJ3wg65nDfkHu9GN333+JVTHl5kcG0tP35nnwuc0Zsn8rPE7qco5OCr7hClfjOIuxKdpFJTuyUsTtiWm4cR5Gzj97KLkMssS2rHzPhAMf4ekpfYPqS41VQx9RNm3Gd5ytP3tCXebrclgMjB081aPbfQkSUk/w2fET5iz2j/t9ofwqsn6O02XM5XbJp3f4fMTieUzOVvJaXEqbIc1rg6Pb1Gm3n/ZSZrF5T04cCNwosWbostZ8FctJrKJ5CcrQbuAvE75h8p897DrdvReLH27w0HMfKf7H/AJsCs2tovZuyO0Y43Y4/C7z8joD9Dy1+HxkgvLbPbpI35hexcR679DY+nXiYtG3mb1tivqe0wy6ebMPP/n5r7dosGnjLHNI8J8JP6td6X/UHYrOkffcWIVTJTpt28O1xuR6uPv5euH1L2kFjspbqXWuRbaw3Jva1ua6f4KbN9igM8jpJHMDi57S14Du8GuzalwBsSddPqub+BsTFNWxSnUNcCR5XGa3na9l1RDKHNa5pBa4BwI2IIuCPopcERuVHmzO4faIisKAiIgIiICIiAiIgIiICIiAtfitU4ZYov82S9jvkaPFIfS+g5uIHVZNdVtiY5772HIakk6BoHMkkADqVBuOOJXYdSulNjX1PdjYO9k6AdWxh34nu+9oIjfZoeNqh1dUxYJREiJhDquTewaQ4gn4iCQ49XuaNLFWnhOHR08McELcscbQ1o8hzJ5knUnmSVFuy3hE0NNmmuaqe0kznG7hfURk87XJJ5uc49FNFiG1p+IaHjjAvttHLC2wk0fETsHs1aD5HVp8nFc7REjuuBa4EtsdCC02LXX+IHQ+l11Oq07SOAzK51VStvIbGaEaF9tpGf9QDl8XrvW5OHrjceYW+HyPStqfEq0hZpcWX37DnayUc4Z4tr2vbn8rh8JW5FO2Ue7OvRc3Hi6t/V27Zo8/CO4nhPtY9RyOv9FpqDDpA3O4DOy7Wu3ztA3I6htxru3+XWUVEhb3TcdQdF+U7W6AaEHcfp+qtYM3TusqvI40ZdXj4aB9I1utiY3EAtvq025E8xqRc6i4PxWw6iE3yG2a3ccNnt5Aft6ZTqAFLqijAu5rQRs9o/bptcHkQRqN47iNL8LiMviY86Wv18jaxHIjyIM0xMeUdbRPtaJs1nDkVd/ZXxw1rBTzusweF5Pgvyd9wnY/CTY6EWpuojvrtKL5mkCxA3d5nr136rKoaot78ejm6uHQbX13ab/S+uhWtpmsxarF6xkia3daoqd4I7RWtYI3OAy6exkJa0W/+KTXL/wDW/To5o0Uuru0qljYSWyZ7aMs3U8u81xFvMX9CrMZa67zpzb8e9Z1pNEVa9l3GE9Q6RtXIHZ3ExHK1tjc3j06jVoNz3XalWUt62i0bhFek0nUiIi2aiIiAiIgIiICItVikhleKaMkXGaZ43ZGfhB5OfYgdAHHogxKmvjOermcG0tOHOYTs5zQQ6XzA1a0cySRe7VAeBKGTFsQkxWqbaGJ2SlicNAWnunzyXJJ5yOO2Wy+OOq52J1sWD0ZDYYiDUPb4R7OwIsNCIxYW2MhaNMt1a+F4fHTwxwxNyxxtDGjyHU8zzJ5klYbe2PuykRFlqL8X6iCBdo/BscsUtVC3LUMYXPa0aTNaLlrmjd9h3XDW9vpUODxSOJs6U2Fx9njMpDT4XOLdG3Auum1hYXhMNO1zYI2xhz3SODebnbn9rbAAAaKC+CtrbWcXJtSunPVbUOe0Z3B48LZrWcDtlkA8+f52WFC5wflIyuH5HpZXTx7wY2oa6enaBUtFy0aCYD4XD5rbO+h02qE99otfMzvC+hyg2LTfm0ggqlyKTWe/5dPiciLxr/TNwzEm5mhwN3HK1x8B8idbXt+gIX1jWE52Gw01O2oO1/0sR5DewvHy7JIW7i+dhvyOoPqNR9CpnR41doja05ntsTYlo6E21/LW1t7BWcV41qUWSLe+FfxYW95sSWFps1552+EfMRpblsCRoviuyskDoQBbRxBJuefllI5fzDkCpXj+CSNaLm8lhlcBlFhc5WgaC1zlPr5XjRpjmLzsdJG877hwHQ2uPMEbLW8TX3N8P9Sd/v79GG+AaObextpzaflP7Hntvv7xAZC4uu4HVmuxIbcfmvxwykjTXS458/yP63Xm6O2oFjzt/ZQzO/K36Vo9s9v38s6grnxXLT6g6g211Csfg7tQeLMnu9u3ePfH8rye/wCj9fvHZVpTkG116tpgPDpfkta5ppJl4dczqDDq+OdgkicHNPqCDvZwOrTrsdVlKg+B+J300jWudobAFxNrfK/7vQ7t3Fxdrrzw6ubNGHs2O4O4I3BtpceWh3FwQV0MWWMkdnC5HHthtqWSiIpVcREQERfMsgaC5xAaASSdAANSSUGLild7JlwMz3HJGz5nnYeQ3JPIAlQvj7iH+GUZax2atqSbOAucxAD5bdGghrW9cg6rfitY1kmIVJyRMY4xhw1ZHuXW3zyWGm9so3veB8C4dJilfJilU20UbssEZ2zMN2NHUR3uTzkcfkssM1j5lKOyzhD7BTZpR/iZ7PlJ1LebY787XJJ5uc49FNURZJnYiIjAiIgIiICpntKwX7LWCZgtHUB0luQkaAJm/jYc/qxyuZRHtRpA+hzEC8c0Lm/jkbC7/wDEjgos9d0n7d03Hv05I/CiXRAuMZIBbd0b+nVp6tI/Y8ltuGMQdHK3kRo4HcEHUEciCsKeBze8N8jT+Y/de2DtzVEZO72Am3VhDTf1BA+ioUtMX/w7UxGvrFvj7rGxWlzR5iO68d2w8J3A8hfUdPyCrbHKGznANsSO807FpO4I27wHobabXvKLDWOgLXgFrhrf+n5Kp+L544CWSEmRhBZzcQ42Bk6NNspJ30I126uaInTjYsk1mUEkc1h75OX/AJy/5zWZnzj01BBuLf2WoxYOe4XGrjmbsMt76ehy89btK+sNnykMFyNbHS4GhIPlfnsqObB26o8ulxOdu3RPhtISD+/ks2ELCyAajmvenfdULxt2KW09p47WIVk9l3EZa5sDz3XEN15EizHfoGfiZ0VcSHT9Fk4TUFjg5ps5urT5jUH6GxTBkmlolW5uKMlJh0si8aScSRseNnta4fiAP7r9XceXeqIiAtLVn7TKYR/kxEGY8nv0c2HzA0c78I5le2OV7mBkUNjPLdrL6hoHjlcPlaDtzJaOa0HGGLtw6kbDAffyZmsJ1I5y1D+pF83m5wWBpeMqh2JVTaCE+5jf71w2MjfET1bFcac3kD4VYWE4dHTQxwRDLHG0NaOdhzJ5knUnmSVHuzzh77NTh72kSyAEh3ia3UtaT8xuXO+849ApYsmxERAREQEREBERAVNcTcbOrcsIZ7KEylpdfMSWkgBxA7rrDMGH7puba3Kq17TOGYmWq4mBmd7YqgNFmu9oQI5SB8bZcmvMON1FmieidJsE1i8bQrialzOytsG2AHQDKAD6i35rz4ZoiHBxNydAbaAAk2HO9+fkFvHU5lijfb4bH1GhH5/0XvgVMRIAdr3VC03tl18dnYrWkU38rRw9l4W3+VU12qcM+1mdUQD3tg2Vl7CVo0tf5sulz+wV0RSBsY9Nvoq44mqbucLW5rrf2ztx8dOq2lGx1jGh0Txpc2zAZhqBZ3Q90XWLQ1Do6gFx3OUnyPP87FTriDBYqjV1myH/AFB+/wAwUBrqN8bvZyCzh4XciPIqCLVv2bXw3wWi3wls8Wi8GaBY+GVntIx8ze64f0P1/us/2Q5hcm0TSemXo6Xi9YtV9sebbaWXpBJbXpr+S+HSd2w5rZ8G4SamshgtduYPk8mN1df10Hq4LWlJtbUNc+SK0nboLBIiyngad2xRtPqGAFFmou68tIvGsqmxMc95s1ouf2A6knQDzXsqkx7i5lbisNEJhBSRPL3zZw32r4e8WMcdAM1he9+66x1FwnL6ltJDPX1Zyuy5nDTuMHghb1JJ+rneirDgCjnxXE5K6ouI43AvbcloI1ipm30szxu08VuZTi/iuTGqiPDqJgEXt7icnNnEe8hbazY2nM7c5srRpext7hvA46Knjp4rlrAbudq5zibue48ySSUNNmiIgIiICIiAiIgIiIC1/EOGCppp4Cbe0jcwHoSO671BsfotgiCpuAqz2rJoZO7IPeZCdi6+dvXSQOB/lUrw/CLXJHLfp9FD+MqN1BiIqYwckhdMLegM7LddPa+eaTorIwvEWTxtewghwB081HSI8T5hbve2uqPEtVUzuJI102P6KG4+wknre91MMaFrgDuqt+PeJY6QNFs0zhcMB2HzO8r6D69Ftk34hLimtY6reGgxesZCfeSBp6HU/QDVaOvr6apZkz5X/CSCNfUqJVdS6R7nvJLnG5JW14a4XqK2QMhY49TbQeZUMcaN7ie7W/Pme0xGvuxY5XwvJ+Jvde3qOv8Av6FSijq2yBrgfp08j5rL4v7PX0EMchqY5Zm6SQjcM5WPO2oIPUW2UQw5r2zhkTHvc45REAc+bk229wVjkcabxufLXic30rTWPb/xKZWm/dBJJsGgXJJ0sBzueSvLs04S+xQmSUf4maxfzyDcRg7X5m3PTUALX9nPAP2cNqasA1JALWaFsWnUaF/nsOV9zYaxx+P6cbnyzy+V6s6r4ERFaUkC7WeL/sdOIInWqZwQ0jdjNnSeR+FvmSfhKobEpY8jImd5oGZ2Zo7psL5b3t0vpewXTvE/DlLWRFtSxpDQSJPC9nMlr/h8xseYKpLsv4QjrK6WRpdJRQSZg97bGUgn2TCNthncOlgQM9gkiNz3WF2O8IfZaf7RK2087RYEWMcWhazyJ8Tvwg+FWIiIzM7EREYEREBERAREQEREBERBq+I8FZVwOicS03Do5B4mPb4Xj0P5i4VS4bidRhcz4JmEMHecxl7Abe0i5mI9B4dQdNVdy1uO4FBVsyTszWN2uBLXsPzMcNWlaWr33HlLjydPafCKS4/TyQOmLwGtaXnnoBcrmrHMTfVVEkzt3nQdB8LR6BXjxB2Tz5ZBTzB7XAix92/UbEAezfr09mqz/wDTPFYna0byR8rmOv6FriFmszPmGc1omNVnswuH8Ej8c+2+UKRVHaI6ni9hSNELeZaBmPmTuV7YJwFX1Lf8twbqCfdsaHfLnc8uttq1jh+SnfDvYxExt6h4L+kVzr96R+rvwNjuN7qaJ1HZU6Jmdyq3AsGr8Un92HOIPekfcRxnfM883DcMFz1FlYeCdjc1NiFPOypBiiLJXyH/ADHvHiaGWIa09SSQHc1a2AYQykgjgj8DL20A3JdsByvb0A3WwWm0kRoREWGX4Sv1EQRTtIpKuakMNGG3kcGyF3yX8FujjYOOtm5utxuOHcHZSwNiYG31c9zRlzPdq99vM/kLDktmiAiIgIiICIiAiIgIiICIiAiIgIiICIiAiIgIiICIiAiIg//Z"/>
          <p:cNvSpPr>
            <a:spLocks noChangeAspect="1" noChangeArrowheads="1"/>
          </p:cNvSpPr>
          <p:nvPr/>
        </p:nvSpPr>
        <p:spPr bwMode="auto">
          <a:xfrm>
            <a:off x="215900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data:image/jpeg;base64,/9j/4AAQSkZJRgABAQAAAQABAAD/2wCEAAkGBxMSEhUUExQWFBUXGBgYFBYXFhYXGBQWGRQXFxUYFxcYHCggGBolHRUWITEhJikrLi4uFx8zODMsNygtLisBCgoKDg0OGxAQGywkICQsLCwsLCwsLCwsLCwsLCwsLCwsLCwsLCwsLCwsLCwsLCwsLCwsLCwsLCwsLCwsLCwsLP/AABEIALcBEwMBEQACEQEDEQH/xAAcAAEAAgMBAQEAAAAAAAAAAAAABAUCAwYHAQj/xABCEAABAwIEBAMFBgQEBAcAAAABAAIDBBEFEiExBkFRYRMicTJSgZGhBxRCcrHBIzNi0UNjkvAkU6LhFVRzgoOy8f/EABoBAQACAwEAAAAAAAAAAAAAAAACBAEDBQb/xAA0EQACAQIEAwYFAwUBAQAAAAAAAQIDEQQSITEFQVETImGBkaEycbHR8MHh8RQjM0JSgmL/2gAMAwEAAhEDEQA/APcUAQBAEAQBAa4Z2vF2Oa4A2JaQQCNxpzQGxAEAQBAEAQBAEAQBAEAQBAEAQBAEAQBAEAQBAEAQBAEAQBAEBX43jEVLHnlda+jRze61w0LVWrRpRvI20aMqsssTkm/abGy33iCSInYtLXtI9Tb9FXjjLrWJZngXF6SR0HDXFUFaXiLM1zN2usCWnZwsdQt9KsqnKxXq0ZU9y4dUsDgwvaHkEhpcMxA3IG9u63XNJ4fx39rbpHSU9OwtZctL83meASDts09Asbix2X2JUw+4mbPmdK92Zo0EeQloFuttb9wsg9DQBAEAQBAEAQBAEAQBAEAQBAEAQBAEAQBAEAQBAEAQBAEAQBAcB9rz444InvjzXeWZ/cBaT9S36KpioKVnYu4Oo4tq+h4vPijifBddzTozmR0sqypq13pYtubbsX3B+L1NI2aJgAkfbJq1s4YNT4WfRw203VijaavF6eBVxN4NKS1IU5M73OLnSSD2zqJ229+J5ubf0lWVYp7kD/wwOuWAP65R5x6sPmH1U0zFj077KeJ6Slpvusr/AA3Z3OzOHlOY31d+G23msjZg9Uhla8BzSHNOxBBBHYjdAZoAgCAIDmcc44paZxYHGaUf4cQzEH+p3st9Cb9lWq4qEFf+PX7XLVHB1auyOZqeMMQn/lRx0zerv4j/AK2aPkVx6/GYx2fp939kdSnwqEfjf58l9yK5tW/WWvmvzDHZPoyy5s+M1G+6n6ssLCUVtG5iZKqPWKtqLj3yJAfg+6zS4tUT7y9JP6bGXgaUv9Ui1wXj58bhHXNaAdBOwENH/qMPs/mGnYLtYbiWddV7r7+VvMoYnhbirw9D0FjgQCDcHUEcwutGSkrrY5DTTszJSMBAEAQBAEAQBAEAQBAEAQBAEAQBAEBw/wBqHB8+IxxiGXLkJvG42Y6+z9B7Q/Qla5wu7m2nNR3KLBvs4dQVdPPcVDGse2ZzrDI4jyvDT8R8VHslzVzZ27a00OU+0DG6OSoEULGyEkhxA0vfQscNiD0UIwjSTyR0JN9rZTepVvpZHCzwKrLsWuy1UQHuPP8AMA6Ov6rYpxkzVOlKJpzOfcgfe2s9ogGKsg/O3c262cO4UjUZU8gm9hwqf6H/AMOpH5SP5nwLvRZuZJmEYxLTuP3aofE6/mikOQ36G/kcfzAHshix3OFfalIwhlZDr7zfI63XK7yu9QQFkwd5g/EtLU28KVpcfwO8r/g07+ouFkG3Hsdgo4/EnflGzWjVzz0Y3clQnNR3J06cpu0Ty/G+LKquJaCaeD3GnzvH+Y8bflHxuuNi+I20jr9P3+h6DCcLS70zHCaKNgGUAfBecxNepUfeZ1JRUFaKsXOUKjcrXZi8LKJIwDbKVyV7muspmPaQRe+6nSqzhK8WYTez2N/BnEJon/dah38An+BI46R3/wANxOzeh5bdF6nA41Wzcnuuj6/J8/XqcrHYJy70N/r+56V4gte4t1uLfNdp1aajmclbrc4mV3tYyBU001dGD6sgIAgCAIAgCAIAgCAIAgCAIAgCAi4piMdPE+aV2WNgu4/sBzJ2ARsHgfGf2uT1LJIYmiGJxsD+Ms6ON7C/O3pdLAi4LwlURQ/eAweMQHMBsQ0Ht6LTOT2RYppJXe5f4JwwaiRjqomM6F3heW57HkodmpPU3ds1E9Axz7PqSqa1zM0MrAPDnjcRICBoS7cqxYpN6nlnFvCk9OSayIyN5VtO0Zx3nh0bJ3Iyu7lYBQz1ErYw+TJXUwsBM0nNH0a6S3iQu28sgI6ArAN1HLmFqaUPH/lp8od6Mv5Hnu0td2WQffvLMxa4PppAdQQ5zAe7T52f9SXFiZUVMriJJSZgBlbKHmQAdLk+X0uPRa6tGFWNmb8PiZ0JXj7kyjxJh0//AH5b/RcWvwma1pu/t+x3qHGqctKit7r7l3R1APskH0K4tehUpu04tHThVp1VeEky6pZxaxXOnDoVqkNbo2SBRRGJpc/SymkTUTS6Sy2RhfY2KJCrMrwQ4AjurdCNSErxdieRNalfBCyCF0+W9iWQMJJBeBq6x0s24+PpZdXspVXldrc3b2OdVnZ5Ynf/AGXcSfe6YseT48TiJQTcuDiS14/pOotyLTysu7hcqpqMeRwsXScJ35M7RWSqEAQBAEAQBAEAQBAEAQBAEAQBAebfahhtZUTQxsY6SmcxzcrB7MpvZ7+wFrX01KxbXUHGYL9i9S+T/i3NjiB1DHZnSdgdmjvus3MnqlVhoYwNAsGgADsBYLW4k1IjUdMAURls6ehdothrZIkjDgQ4Ag7goYPOuJfsyYXmooXmmm1vk9lwO4c3ZzT0PyKxYHk+N4a1r3MqGNppQbGWEZ6d5/zIm+aI92dfYCwZIlRVzwBrZ2tnhOkbic7CB/yZ2m7dvZB05tQH2kkYTmp5TE//AJcjg0nbRsosx47Oyk9CgJD63XJURZXDctGRw7llsp+AbfqgJUN3axSeJ0GokHa183+kkI0mrNGU2ndPUn0mPys0Oo6PF/8AqbqPiFzq/CMNV2WV+H22LtPiNeGjd14/cuqfiONw84LO/tM/1N/dcavwKtDWm1L2f55nSo8UpS0mre6LWGZrxdpDh1BBC49SlOnLLNNM6UZxms0XdH0tUqT1J3ItRHcH0V+lO0lck9Ysxw3LPSiHaWHPmbzLS4uDwOY1sTyI13C7lFJXXXVHFrZo1Mz2ZQUWIPw+qZUM/Ddsjf8AmRn2m/QEdwFKEnCWgqwVWFme7YRikNVE2WF4ex3McjzBHIi+y6cZKSujhzg4OzJqkRCAo+K+Im0cYdbPI72GDc9T2Cp4vESprLTtmfXZLqy1hcM6z10S5knAMZjq4myRuBv7QB1aehG4Kzg8Q6tNZ7KXNfnIjiMPKjOz25Ms1bK4QBAEAQBAEAQBAEAQBAaZprablYBGkpi/UpYzc1fcwFixm5Npm2CyiLN6yDleP+LRQQ2ZZ1RICIWHUDq9w90dOZ06ka6lTKjdRpOpKyPzlibJzI6VznOkeSXuO7yTc5uRVSniIt7nQnhbLVGNBibmXAOTN7bHAOhl/PG64+O45EKypoqTw75G6akhk1YRTvP4XOJhd+SQ3MfPR9x/WFsUis4tbms1U8H8KZl2jURyC7bHnG4G4B6scAe6yYNsbopPYf4TvclIyn8stgP9Yb6lDJYHEJYzlqG3Fr/xLh2Xq141I6akIDCkY6sdakk8Cxs7xfLcHpI24d+UhvqVoxGJp0V3vT82LFDC1Kz7q/P1O+4bwE0kZa92dzzmLg0MBNrXDQSD6jewXk+I4t15pzhltt/OzO7hKCoxajK/50LUxdDftsVQir/Cy2p9TSWdfqjlJbmxS6EKsw0OIe0ljwbte02cD1BGytYfHTprK9UQlTjMrsUo3TNyzNL/APMhLY5D+ZpBY/4Bp7rq0sfTlz9fuVZ4Rr4fv+52HB/EGH0UIia2aInV7nxlxc61rnw8wA02XUo4mml/DOVXwNeUuX58zoHce0PKRx7CKW//ANVu/q6fj6GhcPr9F6orcQ49JBFNA8n35RkaO+W93emiq1+JwgtGl7v0Rao8Lk3336fd/ucwI3yPMkzzJI7cnYDo0cgvOYnGub7vrzf50O1ToxpK1jWcAjJzAFpPNpLf0WtcSmlaST+aItRNseBX2lnb+WaQfusvisl/pH0NU4Uw/A5W+xVVI/8Amef3WyPF1/tBeWhDs6b/ABM+RVGIwnyVsh7Shrx8yLq3T4rT6SXyd/Z6GJYGnLo/K30Lih+0CohsK2AOZzmg1t3dGdR8CunQ4g5/C1Lwfdl9n7FCtw5L4dPdHeYZiUVRGJIXh7DsQfoeh7Lp0q8Kq7vmua+Zy6lOVN2kiWtpAIAgCAIAgCA1iIXugNlkBgWID61tkBGxbEGU8L5pDZjASe/QDuTYD1UZSyq5KEXJ2R4XNPLWTvqZdXPPlHJjB7LR2A/c8157HYu7ypnqMFhVTjcymw9rhbTuqEaziy5KkmigxDAgdgr9LGNblKphuhQTU74jYajodl06ddSOdVodUSaTEfL4bgCy/wDKkBLLncsIIMbu7SD1urUahRnQa2M34QyT+Q7K8/4MjgCe0cujZPQ5XdA5bU7mhorZsSlgJhcLtB88Mrbtzc/I7Vh13bY90vYzFXLDCqyFxHhuNM73JCXRH8soGZno8EdXKpXoQqbnTw9aUNEd9g2JTxWa8EA6i9nMeOrSLtcO4uvPYrDypbbeq+x2abhXXj7/AHOtg8NzA+T+ECbAi5DtdbN3067Kvh8EsRq1l8eT8v12KtetKjLKu9+nmQ6zE3RuyNYGdL2e5wOxa/Ydi0fNdinhqeHVkvN6/wAeRSdSVTW/pp+eZUVeDNqC5zpJg++pbNI0g925rA/BUMZXnh5qUUnF9Unr9S7h8s4ZZXTXRtfsUFXg2I013QTfeG+5KPOPQ3Gb5hZhi8FiNKsMr6rYnbE09ac8y6S3NWG8bAOyVUToTpqQSPkRcBZrcKds1CV/zqShj09KscrOuoq+CVuaN7HDq0grkVaVaDtNNFiLzK8Xf5FNxbBPIGiGZsTdc+pzu90NsPXvsr3DpUYNupC75dF8yFeFaSShLL16lhwfQzR07RMXFxufMbuaDsCeZVXiNanUqvs0reBCnmjBRk7s6KKMlc2UrEZSSNvh2UMxDNcG42KzowrPc+OIO4CLTYK62I89Jl5XHMdlvhWv8+ptjUUtClpq92GT+NHcwPI8ZnK3vgcnBehwmJlVSlF/3I+66P8ANCtisPGUdf4Z6/SVDZGNew3a4Ag9QV6SjVVWCmuZ52cHCTizatpEIAgCAIAgCAIAgCA83+1jEMzoaQHQ/wASTuBowfqfkufjq3ZwbX42dThtDPO7KKlhDG6C+ll5CcnKWp6bwNDob7LYpW3MmmYAix3U4tpmGrlRWUAPJXKdZorzoplBW4T2V+niSjUoEBrHx6e03of2V6FcpVMOmaWV78ojqGCpjGjcxyyxjl4cupaP6Tmb2VlVUyssO0TqPhwSealeZhuYnDLOwc/Je0g/qYT3AWqpK67paowy/Fp9DuODonRh1yRG3WRhsWuOwblOmYnS+4AJ5LkKUp1Mq25nRrZadO/+3I7CnoxPlqHeRgcGuZfQgfhh5nb2bX7lXXSU42SsvzY5TqOL6v8ANyHhuMxCoc6UARgudG0tzeG7kBzF+fK/LmMWT7stly3DTy6bldTYs1ssj5XutJfLlZ7UjnDIMt/LpfrbutOOwfaUW+XJ/p4G2hUedRS16F1H0da/0Pp/ZePlpsdR6bEeuwyKUWkY14/qAP6qdLEVKbvBtDNfR6lFLwNSZriMt/K9w/Qq/Hi+JtbNf5pEOxpPXL9SzwrAIITdjBf3iS53+pxJVavja1VWk9OmyJ6Q+FF9DGFz5SZolJkrw7DQLVe71NGa71MSy41Wb9CWaz0IlRYbLbC73N8Lvc1RzDmpuPQnKD5G87dlDma1uVGJxNexzTsQVfwc3CrFosqN4tM6b7LaovomtO8bnM/0nT6WXscB3ZVIeN/U87j499PwOwXSKIQBAEAQBAEAQBAEB43xfJmxOQnlYD0AA/Zef4k24eb9tD0vC42j5EiBlxdeck7Ox05SsaZI9dTYdlNSJJkSpcB3W6CbMldK+6sRRFsjyMutidjVJXK6ppLqzCpYqzplbJQ6qyqpX7PUnUFLlIO1tQehWmpVfItUoI7v/wASYYmNlvJdoc6Rts4cbgX5SWFgc2t76hWqErw7+vjz/c5uJX9xqOiXLl+xpxTBZooxMdYzYtNiDldsS06tP+9VPK90tOpqzLa+vQr5K1ls8500yu3cbaeb3h9VrqV4zfZbP/pcvn1N1LDSS7Xl/wA9fl0+hUM8d0/ivcXNIsw3uwtFrW68t9RZSnXq4WOV2aa15xl+eqN9GlRrPNHRrycfz0Z083EMcTAx1nPI8rb/ACJPJcmlwZ4qfaUHaPO+6+XVePqSxeKhh33vi8Of2KrDeMJTJlmjIve2RpdYDmSBrpzXQr8DwkaVr5X1b/EUY4+c5rJHTmvsX+EY5FUlwjN8tr7Hf059l5/HcNnhFFyknfodChiI1r2T06lkAueWDdC+xUJK5rlG5YwzgqtKFipKDRhNIpRiSjEiTNButsWb4to0Gy2GzU1+KRe23RSyp7k8qe5CnkuCrVGNpo3JWLj7O4yaSTKcrnSPcw9HA2ae4u3UcxdeswX+ep8kefxrWaNztcIrhPE2S1ibhzfde02c34EFdWLujm1IZJWJiyQCAIAgCAIAgCAIDyj7TMOMVS2cDyvtc9wACPoD81xsTSbc6XXvL9V6/U7vDq6ST6aP9CshnOXQ+i85KGp39GaZqgqcYIwQ5H6rckYbNTnqaRrbMC7os2NbZgW3UrkGjAwBZzsjlKPFHVDwPu9g3Nl0tc2JBJJ2AIV+iqMP8u9rlWr20l/aOnorhoa49LnoeZA/ZVIYjJN22LdXDdpBf9Ik4ziD2OEtUXysI5uLfEaAQ0AjlcjTnr1uurGTnqmcVwyvLY4qorHTEE3tyF72HRaVThC/Uv55u3QnwY0aZlhZ2b8DvZPc9D33U8PTlOVn8HNcn+/iaMXWhCN46T5Pmvn4eDKqeoD3nUm97EkZwCBcd9TZdZZYd2CsjiXnPvVHdkynrY4WRnxH3BFgNnuufM5x1aPZuAeq1ZZ7OzT+n6k3KOjjo0dPgGOSEl0gaLkA5QAC1rGsa497NF+91UxvDoV6Tjz3Xh+xYw2MlTmr7czsYnhwBB0K8LUhKnJxktUeiumro2hy12I2NrD0UWQfiZOntooqBhU7mmR/RbEjZFdSO8rYjakaXTWU1C5PLcgYnU2Yeuyv4Gjeom9kKndiddwtF4MEbOYFz6nU/Ulej4crxlU/6d/LZHnsY7zt0JfCFX/xNbDyEjZG/wDvb5vqB810Kb1aK2IXdjI6tbSqEAQBAEAQBAEAQETE8PjqIzHI0Oaeq0V6Ea0bPRrZ80zZSqypyvE8wxjgyppnEwfxY+TSbOA6X2K4OJoNP+9G3/1FXT+a3R3sLxBWtfyf6Moax7mD+JFJH3cw2+Y0VOnRzP8AtyUvk9fTc6SxVN76fngQTO12xBW105Q+JWJqcZbM1kog0avvLR1PoCtyoTfI0OrBGTalp2KhKjOPxIKcZbM2l+iglqZaKThvEWgugecr2udlv+IFxOnfUq/jaEpJVIbWOfhK6i3Tlvc6eNclnViym4giLyNSQNgSSAew5K/harUcpTxFNOWYh00FlsnMxCJExShJdm58unZdfDOHZrKzg4vP2jc1YgiM5X6D+GAXa73IGg5nXYcgtl8uj5ld66mllSXkl5B6aAAACwAA7BTiklZEXqXmEYoGmx22WxMi0dpguJhtmk+U+yenYrz/ABnhvaLtqa1W/idjh2LX+KfkdCJV5JxO1lMhIsWI5TF03VSUSSh0NedZsSyjxRzTKMrIs2q3QvsbURaODxZhf2I7F3d3ILrwg4QVNfFP2XMp4ipu+n1Oup57L0dKKhFRXI4M9XdlbwFVZ8TrDyytH1P9kou85DEq1OJ6WrJRCAIAgCAIAgCAIAgK/HXvbEXxtLywhzmD2ns/GG/1W1A5loHNQne10Tp2vqc1NVtkYHxuD2OFwRqCO9/0VOphaFXWUU/ItwlOLOTxzDYpGOLY2tkb5gWC2YcwQOet79u6rVYQw6vd5dmm7ryvsXqFScpWZw9ZiLYXZXtzvFvJs1psCM3U/oq9Oi5q8HZdeZcrYi2j1fsZU/E8w2LWj3Q0W3vzWf6OlzVys6s3zJEeLU82lRHkJ/xYhsero+Y9NVnsalP/AByuuj29R219zZNAYiA5wexwuyRpu1w5G/T6g7rTKKmnKKs1uuhdpVb7lHjuBeIc7NHfqrGFxmRZZbGjF4HtO9Hcg4fjk8BDZbuZ39q3qd1YrYSlWWaGjKdLFVaLyz2OkdM2Voc03B2XLyOnLLI6inGpHNE+QQpKRKMSd4IIsRcLSqkou8XYnKnGatJXKDFsNZqW3HbddXD46o9JanJxHD6e8NDnpW2XTjVjI5s8NOJ8iPdbLldxa3LOgxJ8R11bzClcjY7fBeIGuABNx9R69QuFxDhCqXqUd+a6nYwXEsvcq+p0Uc4IuDcLzE6UoSyyVmd2NpK6NVRVta0ucbAblSpUZVJKMVdsScYRzS2OPxHiKR58jsjBt1PcleswnCKNON6izP2PPYnilSUrU9F7kKk4inLvK4lgOrna5uwH7q1Lh2Fl/ojRHiGIj/sdFS4z4oygec+yBz/suViOGU6Eu0T7p1cLxF1k4yWpd0jhEwMBuTq8+847/D+ylg6blN1pc9vBGuvK+iN9RiQjjc6+wK6uayKihdmP2ONLpJpTu9x+TdB9S75JhlzNOMeyPWVaKQQBAEAQBAEAQBAEAQHA8TcOFr3S0rzC5xLpGWvFIebiz8Lj1HxBVecLO6LNOrpZnG1FVVsPmjN/ejNx8va+irVIxkss0mvEtwlHkee8SUpbKZvNZ5u8OBu1x568j+vwWyEUoqKWxJvW5DhlWuUSaZtFS0Hf5a/okYsi5I6LAcSaQYHnyPOl/wDDedA7sDsfnyWqvSa78VqvddDZRqpSs9ixpoyC5jt2nn0/2CFzMQkmpR2Z2KMrqz5CuwtkosR8ei10sROm7oVqEKqtJFBg1M6Kd8V/KRmH0sf99F0MTNVKSqHOw1OVKs6fI6Jka5rkdJI3EaKFzLKnEaclW6M0itUTKOak7K/GqVJQIMuG8xot8a5olST3MAx7O4W6NbqVZ4ZPY3Qy82HKRyViM77FOdNx3L7CuIC02cbH6H4LViMLRxCtNefM24fFVaD7j06DGMYdPps0cup6rThMBTw12tX1NuLx08QktkUU0mc5R7P4j17K+USXgsjXyGN7hGLER6XBf+EHpc81CTa2JRSZd4JQTQzSmYZSwmMNvv1N+hHPoudjGqrUOS1OlhIOCv1Lk1qQ0LDRV49iJLMjdS4gAdSdlKTvoR2PVPstwzwaYO962Xu1ul/iczvirtGNonLxE80zulsNIQBAEAQBAEAQBAEAQFdicNwoSJI5esw8O5LW0bEygxXhjxY3MJ0cLWOvp6KHZrkTjVaPIWcPzGd0Qa6zbkkiwDQSLu+IItzQ3uSRZUOFOLtBoOgt9VJQXM0uo2XJ4fcRrqOh1/7j4FZyoiqjRNqriW53yDN62aT9SVwK67luja92elwjbSfgUNbxLllDGtu0G0jjfTrYdlsp4DNTzN68jTWx+WrkS05lthtLne6YtLS4BrQdw0Em5HIm/wBAqlapliqSe25bpwTl2jW5YeDZVs1zdY+ZEuYsaqhrQCXWAG5KnDM3aJrm1FXZyeJYuHG0Y0948/QLv4bAWV6nocHE8Qu7U/UqnTE7krpRhGOyObKpKW7NbpFKxG7MA++6hlRPPK1rmcLbu7LKIG6eb8I+J6KZgr5a+2jB6d1hsmo6akqGhMnnfpYX0+nxVWpiNbItUsPpdnoVDI6qofH3fBljl1uXN5PI5aZVqnDMsyNtGpllkZTTVS0lpmvh+jdV1LQL2vYHp77vgLgdyt1OF2Vq1TKj9DYXEGNa1osGgADoALBdBHMZaArBgyQyEAQBAEAQBAEAQBAaKltwosyinqIlAmRS3kgI9XQte0g81ixm5DPD8YbZrbLNjFyuxOnjp2F8hs0bDm48mtHUqviK3Zx03e33+SN9Ck6krcuZyEQL3Okfu83t0HILz1aotIrkeqw9PKrswbhsQdnyNzdbKDxFRxy30JdhTUs2VXLKljzFVpuyJskzxLVGRgiPIaCXaAaklbopydo8yMpKKuzhuIcZM7rN0jGw97uV6nAYFYeN5fE/Y8xjsa60rR+EprLonPMXFYBiQgAUTJuzZRYbnfspIwyPVusyw3OnzRuyMxV2ZYXSg3DxqN79FUrTaV4l+kk9JFlTTtjBYNW3/wBJP7KCWda7kr5HpsWnCOM/dKrK/WGYZJByIOg/VSpsjWjzRr4gonxVBgHOzmuGt43bEHmeXqCoOnZmxVbxuepfZ1w4IGB7h53AAD3W9FbpQsihVnmZ6RSMW00kpYMhAEAQBAEAQBAEAQBAa3hYBFliuo2JXIroAsWM3NckKAzdGnIHmvEeHSyTjxpMrnF3gtfZrXAHZnK+2+q4MqWIjd1I36tPX88DvUK1BJKD2/NSnD3B2Rws4ftodOqp1qKilKLumdalVz6Pc2FVzcydRtPJaKjXMgybe51WjYicTx1igL/BYdG/zO7uTfgvTcFwjUe2nz2OBxTFtvsl5nJWXfOMfLIB4aAxKiZMHvt6rKQMBJbf4lGEXdfgD2GF4IfBIC6OQbOy2uCORuVXrVLQ8SzQheZGxJpGrdwLeo5qrQlZ2ZcqxutNyggBLiCSBzF/1XRjFWOZOUr6lrUyB4AA12A9OarVIpT0LdKTcNT0bgqjkqPCdO0kxAhj+Tmm1tOo1WyMb6miUraI9dw6CwC3o0MuYW2CMwbFgyEAQBAEAQBAEAQBAEAQGDmLFganQrFjJrMGqWFzaIFmwuVfEWAR1cLon6X1Y8bxvHsuH9uYJCxKN0Sp1HB3R5TjlLKyzpRaWN3hzdHFoFng8w9ha6/W64ValaUqP/pfr7/U9DhKyaUkYRclx5HZLOn0VWepCRoxqrEMT5OYHl7uOy3YOi61WMEVsRWVKm5s8ucC4knUk3J6k7r3cYqKSXI8fOTk7s+iJZMGeQBAR5HLBkhzVI5IkCKZxzKCxY4ZhjphmPljG7jz7N6lVq+JjT0W5vo4dzeux1HD+V5NI52SP2ouZDx09ea0Ql2i7xZnHs2nEq61hY5zHaOaSD8FqyuLsWU1JXKmrY0kG2vK25VinKS5mirCD3R0nCmAl7g54+H7ei2JZncrylZWR7Tw/huVo0srEUVZM6mnjUyJNCiZPqAIAgCAIAgCAIAgCAIAgCAID5ZAfUB8sgOU4t4elqJMzSzwzE5rwb5vEa7NE5uliNXg3t7S5+OoSmlUhvHX59V5l7B4iNJ2lzPMadxjcY3ixabarhYmmpLtIbP2Z6ehU0yv+S2gF1zJ6G9nN8c1d3Rw9PM746N/dd/gVBWlVfyR57i9Xamvmc3YBejOIapHhYBAqa9o21KwZKyepLt1i6JKDZpY1zzZoJJ2AUZSsrsmodDqML4XDAJKk92xDc/m6Bc6tjb92n6lylhr6yLGsq72AADRo1o2AVWMXe7LqSWiKmeQghzTZzTcFWqWhqqK6J+MzieJtQPa0bIB12BViUb6lSEnHuskcMcOOlIkeNOQ6/8AZSjC5CpUPVeH8FAtot8YlaUjtqWGwWw1k+MIDYFgyfUAQBAEAQBAEAQBAEAQBAEAQBAEAQGEw0KA894pwIVDi5vllHwD/wCxXExdB0pOpBXi/iX6r9UdjB4uyUJ+TORZM+F2SVpaRzsuTPDqqs1F3Xud2NZNd71IWLYA2pf4rJQ0kAEHUabW6K1g+J/0tPspwehzcZw51554yKar4YkaL+NH8ir8OMwltB+xSfCZreSObr6LLvJf6K3DFOeyNUsEobsqyy5s0Entqt2bnJkMkVsi2w/hiR9nSkRM7+0fQKnVx8I6Q1Ztjh5S30L6mbDTi0TfNzedSfToqUp1KrvN+RahSjAjT1BO5U4wsTbIUsq3RiQbIkj+Q3/3ut0YmmUjqOFuGZXXc45WOtdrhfN3tyVmCfMpVJXeh6ZhWGgWAGgW1I0tnW0FMGhbEa2WTGrJg3NWAbAsGT6gCAIAgCAIAgCAIAgCAIAgCAIAgCA+OQFBisPNa5InFnGy1IbKaeoAeDd0D3D2m82E+80/MW7rk4jA05SzLuy6rQ6dCvJLRlTX4fACbBzfRyqujiFpnT+aL8a65oo66njItnkHxusRhWi/hj6CVSMuvqUklBTA3Ic/1Nlu7WvtojQ4RZkypaz+WxrPQa/NQcHL43cyklsaZqkncqcaaWxIiPlW5RMNkd8t1sUTW5HyCB8jg1gLiegv8v7rYommdQ7XhzhDIQ+UXdybvbuepViFO2rKc6mY9AoqDZbkjS2X9HS2U0iDZZxNWSJIYsg2tCwDNYMhAEAQBAEAQBAEAQBAEAQBAEAQBAEB8KArcQhuFFkkcljuENnYWP0IN2OG7HDZwK1ThmVjdCeV3OFrqmWA+HUD8sgHlcO/QqjOLR0adSMkVFVOHbEFa7m0q53LFri5GdKsqIuaXSqaiYcj42MuNgC4nYBZRrczpsF4Klks6X+G3pz+X91ujSk99CvOslsd9hOAxwNsxoHU8z6lWYwUdirKbluW0FLqp2IXLqkplNIg2WccSyRNzWrINrWrAM1gyEAQBAEAQBAEAQBAEAQBAEAQBAEAQBAEBrmZcICnrKZQaJooa+ia8EOAIUJRT3Jxk46o47FOCY3XMZyH6fJaHh1yZYjiXzRz1RwZMNnA/FR7Bk/6lGMPBE7uY+YTsJGHiEXFD9nfOWT4DX6lTVBc2QeIfI6vCuGIofYaL+8dT81tjTUdkaZVG9y4ZRALZYhc2CJZMEykg1WUYbLWKNSIEhoQGYCAzWDIQBAEAQBAf//Z"/>
          <p:cNvSpPr>
            <a:spLocks noChangeAspect="1" noChangeArrowheads="1"/>
          </p:cNvSpPr>
          <p:nvPr/>
        </p:nvSpPr>
        <p:spPr bwMode="auto">
          <a:xfrm>
            <a:off x="368300" y="1603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AutoShape 8" descr="data:image/jpeg;base64,/9j/4AAQSkZJRgABAQAAAQABAAD/2wCEAAkGBxMSEhUUExQWFBUXGBgYFBYXFhYXGBQWGRQXFxUYFxcYHCggGBolHRUWITEhJikrLi4uFx8zODMsNygtLisBCgoKDg0OGxAQGywkICQsLCwsLCwsLCwsLCwsLCwsLCwsLCwsLCwsLCwsLCwsLCwsLCwsLCwsLCwsLCwsLCwsLP/AABEIALcBEwMBEQACEQEDEQH/xAAcAAEAAgMBAQEAAAAAAAAAAAAABAUCAwYHAQj/xABCEAABAwIEBAMFBgQEBAcAAAABAAIDBBEFEiExBkFRYRMicTJSgZGhBxRCcrHBIzNi0UNjkvAkU6LhFVRzgoOy8f/EABoBAQACAwEAAAAAAAAAAAAAAAACBAEDBQb/xAA0EQACAQIEAwYFAwUBAQAAAAAAAQIDEQQSITEFQVETImGBkaEycbHR8MHh8RQjM0JSgmL/2gAMAwEAAhEDEQA/APcUAQBAEAQBAa4Z2vF2Oa4A2JaQQCNxpzQGxAEAQBAEAQBAEAQBAEAQBAEAQBAEAQBAEAQBAEAQBAEAQBAEBX43jEVLHnlda+jRze61w0LVWrRpRvI20aMqsssTkm/abGy33iCSInYtLXtI9Tb9FXjjLrWJZngXF6SR0HDXFUFaXiLM1zN2usCWnZwsdQt9KsqnKxXq0ZU9y4dUsDgwvaHkEhpcMxA3IG9u63XNJ4fx39rbpHSU9OwtZctL83meASDts09Asbix2X2JUw+4mbPmdK92Zo0EeQloFuttb9wsg9DQBAEAQBAEAQBAEAQBAEAQBAEAQBAEAQBAEAQBAEAQBAEAQBAcB9rz444InvjzXeWZ/cBaT9S36KpioKVnYu4Oo4tq+h4vPijifBddzTozmR0sqypq13pYtubbsX3B+L1NI2aJgAkfbJq1s4YNT4WfRw203VijaavF6eBVxN4NKS1IU5M73OLnSSD2zqJ229+J5ubf0lWVYp7kD/wwOuWAP65R5x6sPmH1U0zFj077KeJ6Slpvusr/AA3Z3OzOHlOY31d+G23msjZg9Uhla8BzSHNOxBBBHYjdAZoAgCAIDmcc44paZxYHGaUf4cQzEH+p3st9Cb9lWq4qEFf+PX7XLVHB1auyOZqeMMQn/lRx0zerv4j/AK2aPkVx6/GYx2fp939kdSnwqEfjf58l9yK5tW/WWvmvzDHZPoyy5s+M1G+6n6ssLCUVtG5iZKqPWKtqLj3yJAfg+6zS4tUT7y9JP6bGXgaUv9Ui1wXj58bhHXNaAdBOwENH/qMPs/mGnYLtYbiWddV7r7+VvMoYnhbirw9D0FjgQCDcHUEcwutGSkrrY5DTTszJSMBAEAQBAEAQBAEAQBAEAQBAEAQBAEBw/wBqHB8+IxxiGXLkJvG42Y6+z9B7Q/Qla5wu7m2nNR3KLBvs4dQVdPPcVDGse2ZzrDI4jyvDT8R8VHslzVzZ27a00OU+0DG6OSoEULGyEkhxA0vfQscNiD0UIwjSTyR0JN9rZTepVvpZHCzwKrLsWuy1UQHuPP8AMA6Ov6rYpxkzVOlKJpzOfcgfe2s9ogGKsg/O3c262cO4UjUZU8gm9hwqf6H/AMOpH5SP5nwLvRZuZJmEYxLTuP3aofE6/mikOQ36G/kcfzAHshix3OFfalIwhlZDr7zfI63XK7yu9QQFkwd5g/EtLU28KVpcfwO8r/g07+ouFkG3Hsdgo4/EnflGzWjVzz0Y3clQnNR3J06cpu0Ty/G+LKquJaCaeD3GnzvH+Y8bflHxuuNi+I20jr9P3+h6DCcLS70zHCaKNgGUAfBecxNepUfeZ1JRUFaKsXOUKjcrXZi8LKJIwDbKVyV7muspmPaQRe+6nSqzhK8WYTez2N/BnEJon/dah38An+BI46R3/wANxOzeh5bdF6nA41Wzcnuuj6/J8/XqcrHYJy70N/r+56V4gte4t1uLfNdp1aajmclbrc4mV3tYyBU001dGD6sgIAgCAIAgCAIAgCAIAgCAIAgCAi4piMdPE+aV2WNgu4/sBzJ2ARsHgfGf2uT1LJIYmiGJxsD+Ms6ON7C/O3pdLAi4LwlURQ/eAweMQHMBsQ0Ht6LTOT2RYppJXe5f4JwwaiRjqomM6F3heW57HkodmpPU3ds1E9Axz7PqSqa1zM0MrAPDnjcRICBoS7cqxYpN6nlnFvCk9OSayIyN5VtO0Zx3nh0bJ3Iyu7lYBQz1ErYw+TJXUwsBM0nNH0a6S3iQu28sgI6ArAN1HLmFqaUPH/lp8od6Mv5Hnu0td2WQffvLMxa4PppAdQQ5zAe7T52f9SXFiZUVMriJJSZgBlbKHmQAdLk+X0uPRa6tGFWNmb8PiZ0JXj7kyjxJh0//AH5b/RcWvwma1pu/t+x3qHGqctKit7r7l3R1APskH0K4tehUpu04tHThVp1VeEky6pZxaxXOnDoVqkNbo2SBRRGJpc/SymkTUTS6Sy2RhfY2KJCrMrwQ4AjurdCNSErxdieRNalfBCyCF0+W9iWQMJJBeBq6x0s24+PpZdXspVXldrc3b2OdVnZ5Ynf/AGXcSfe6YseT48TiJQTcuDiS14/pOotyLTysu7hcqpqMeRwsXScJ35M7RWSqEAQBAEAQBAEAQBAEAQBAEAQBAebfahhtZUTQxsY6SmcxzcrB7MpvZ7+wFrX01KxbXUHGYL9i9S+T/i3NjiB1DHZnSdgdmjvus3MnqlVhoYwNAsGgADsBYLW4k1IjUdMAURls6ehdothrZIkjDgQ4Ag7goYPOuJfsyYXmooXmmm1vk9lwO4c3ZzT0PyKxYHk+N4a1r3MqGNppQbGWEZ6d5/zIm+aI92dfYCwZIlRVzwBrZ2tnhOkbic7CB/yZ2m7dvZB05tQH2kkYTmp5TE//AJcjg0nbRsosx47Oyk9CgJD63XJURZXDctGRw7llsp+AbfqgJUN3axSeJ0GokHa183+kkI0mrNGU2ndPUn0mPys0Oo6PF/8AqbqPiFzq/CMNV2WV+H22LtPiNeGjd14/cuqfiONw84LO/tM/1N/dcavwKtDWm1L2f55nSo8UpS0mre6LWGZrxdpDh1BBC49SlOnLLNNM6UZxms0XdH0tUqT1J3ItRHcH0V+lO0lck9Ysxw3LPSiHaWHPmbzLS4uDwOY1sTyI13C7lFJXXXVHFrZo1Mz2ZQUWIPw+qZUM/Ddsjf8AmRn2m/QEdwFKEnCWgqwVWFme7YRikNVE2WF4ex3McjzBHIi+y6cZKSujhzg4OzJqkRCAo+K+Im0cYdbPI72GDc9T2Cp4vESprLTtmfXZLqy1hcM6z10S5knAMZjq4myRuBv7QB1aehG4Kzg8Q6tNZ7KXNfnIjiMPKjOz25Ms1bK4QBAEAQBAEAQBAEAQBAaZprablYBGkpi/UpYzc1fcwFixm5Npm2CyiLN6yDleP+LRQQ2ZZ1RICIWHUDq9w90dOZ06ka6lTKjdRpOpKyPzlibJzI6VznOkeSXuO7yTc5uRVSniIt7nQnhbLVGNBibmXAOTN7bHAOhl/PG64+O45EKypoqTw75G6akhk1YRTvP4XOJhd+SQ3MfPR9x/WFsUis4tbms1U8H8KZl2jURyC7bHnG4G4B6scAe6yYNsbopPYf4TvclIyn8stgP9Yb6lDJYHEJYzlqG3Fr/xLh2Xq141I6akIDCkY6sdakk8Cxs7xfLcHpI24d+UhvqVoxGJp0V3vT82LFDC1Kz7q/P1O+4bwE0kZa92dzzmLg0MBNrXDQSD6jewXk+I4t15pzhltt/OzO7hKCoxajK/50LUxdDftsVQir/Cy2p9TSWdfqjlJbmxS6EKsw0OIe0ljwbte02cD1BGytYfHTprK9UQlTjMrsUo3TNyzNL/APMhLY5D+ZpBY/4Bp7rq0sfTlz9fuVZ4Rr4fv+52HB/EGH0UIia2aInV7nxlxc61rnw8wA02XUo4mml/DOVXwNeUuX58zoHce0PKRx7CKW//ANVu/q6fj6GhcPr9F6orcQ49JBFNA8n35RkaO+W93emiq1+JwgtGl7v0Rao8Lk3336fd/ucwI3yPMkzzJI7cnYDo0cgvOYnGub7vrzf50O1ToxpK1jWcAjJzAFpPNpLf0WtcSmlaST+aItRNseBX2lnb+WaQfusvisl/pH0NU4Uw/A5W+xVVI/8Amef3WyPF1/tBeWhDs6b/ABM+RVGIwnyVsh7Shrx8yLq3T4rT6SXyd/Z6GJYGnLo/K30Lih+0CohsK2AOZzmg1t3dGdR8CunQ4g5/C1Lwfdl9n7FCtw5L4dPdHeYZiUVRGJIXh7DsQfoeh7Lp0q8Kq7vmua+Zy6lOVN2kiWtpAIAgCAIAgCA1iIXugNlkBgWID61tkBGxbEGU8L5pDZjASe/QDuTYD1UZSyq5KEXJ2R4XNPLWTvqZdXPPlHJjB7LR2A/c8157HYu7ypnqMFhVTjcymw9rhbTuqEaziy5KkmigxDAgdgr9LGNblKphuhQTU74jYajodl06ddSOdVodUSaTEfL4bgCy/wDKkBLLncsIIMbu7SD1urUahRnQa2M34QyT+Q7K8/4MjgCe0cujZPQ5XdA5bU7mhorZsSlgJhcLtB88Mrbtzc/I7Vh13bY90vYzFXLDCqyFxHhuNM73JCXRH8soGZno8EdXKpXoQqbnTw9aUNEd9g2JTxWa8EA6i9nMeOrSLtcO4uvPYrDypbbeq+x2abhXXj7/AHOtg8NzA+T+ECbAi5DtdbN3067Kvh8EsRq1l8eT8v12KtetKjLKu9+nmQ6zE3RuyNYGdL2e5wOxa/Ydi0fNdinhqeHVkvN6/wAeRSdSVTW/pp+eZUVeDNqC5zpJg++pbNI0g925rA/BUMZXnh5qUUnF9Unr9S7h8s4ZZXTXRtfsUFXg2I013QTfeG+5KPOPQ3Gb5hZhi8FiNKsMr6rYnbE09ac8y6S3NWG8bAOyVUToTpqQSPkRcBZrcKds1CV/zqShj09KscrOuoq+CVuaN7HDq0grkVaVaDtNNFiLzK8Xf5FNxbBPIGiGZsTdc+pzu90NsPXvsr3DpUYNupC75dF8yFeFaSShLL16lhwfQzR07RMXFxufMbuaDsCeZVXiNanUqvs0reBCnmjBRk7s6KKMlc2UrEZSSNvh2UMxDNcG42KzowrPc+OIO4CLTYK62I89Jl5XHMdlvhWv8+ptjUUtClpq92GT+NHcwPI8ZnK3vgcnBehwmJlVSlF/3I+66P8ANCtisPGUdf4Z6/SVDZGNew3a4Ag9QV6SjVVWCmuZ52cHCTizatpEIAgCAIAgCAIAgCA83+1jEMzoaQHQ/wASTuBowfqfkufjq3ZwbX42dThtDPO7KKlhDG6C+ll5CcnKWp6bwNDob7LYpW3MmmYAix3U4tpmGrlRWUAPJXKdZorzoplBW4T2V+niSjUoEBrHx6e03of2V6FcpVMOmaWV78ojqGCpjGjcxyyxjl4cupaP6Tmb2VlVUyssO0TqPhwSealeZhuYnDLOwc/Je0g/qYT3AWqpK67paowy/Fp9DuODonRh1yRG3WRhsWuOwblOmYnS+4AJ5LkKUp1Mq25nRrZadO/+3I7CnoxPlqHeRgcGuZfQgfhh5nb2bX7lXXSU42SsvzY5TqOL6v8ANyHhuMxCoc6UARgudG0tzeG7kBzF+fK/LmMWT7stly3DTy6bldTYs1ssj5XutJfLlZ7UjnDIMt/LpfrbutOOwfaUW+XJ/p4G2hUedRS16F1H0da/0Pp/ZePlpsdR6bEeuwyKUWkY14/qAP6qdLEVKbvBtDNfR6lFLwNSZriMt/K9w/Qq/Hi+JtbNf5pEOxpPXL9SzwrAIITdjBf3iS53+pxJVavja1VWk9OmyJ6Q+FF9DGFz5SZolJkrw7DQLVe71NGa71MSy41Wb9CWaz0IlRYbLbC73N8Lvc1RzDmpuPQnKD5G87dlDma1uVGJxNexzTsQVfwc3CrFosqN4tM6b7LaovomtO8bnM/0nT6WXscB3ZVIeN/U87j499PwOwXSKIQBAEAQBAEAQBAEB43xfJmxOQnlYD0AA/Zef4k24eb9tD0vC42j5EiBlxdeck7Ox05SsaZI9dTYdlNSJJkSpcB3W6CbMldK+6sRRFsjyMutidjVJXK6ppLqzCpYqzplbJQ6qyqpX7PUnUFLlIO1tQehWmpVfItUoI7v/wASYYmNlvJdoc6Rts4cbgX5SWFgc2t76hWqErw7+vjz/c5uJX9xqOiXLl+xpxTBZooxMdYzYtNiDldsS06tP+9VPK90tOpqzLa+vQr5K1ls8500yu3cbaeb3h9VrqV4zfZbP/pcvn1N1LDSS7Xl/wA9fl0+hUM8d0/ivcXNIsw3uwtFrW68t9RZSnXq4WOV2aa15xl+eqN9GlRrPNHRrycfz0Z083EMcTAx1nPI8rb/ACJPJcmlwZ4qfaUHaPO+6+XVePqSxeKhh33vi8Of2KrDeMJTJlmjIve2RpdYDmSBrpzXQr8DwkaVr5X1b/EUY4+c5rJHTmvsX+EY5FUlwjN8tr7Hf059l5/HcNnhFFyknfodChiI1r2T06lkAueWDdC+xUJK5rlG5YwzgqtKFipKDRhNIpRiSjEiTNButsWb4to0Gy2GzU1+KRe23RSyp7k8qe5CnkuCrVGNpo3JWLj7O4yaSTKcrnSPcw9HA2ae4u3UcxdeswX+ep8kefxrWaNztcIrhPE2S1ibhzfde02c34EFdWLujm1IZJWJiyQCAIAgCAIAgCAIDyj7TMOMVS2cDyvtc9wACPoD81xsTSbc6XXvL9V6/U7vDq6ST6aP9CshnOXQ+i85KGp39GaZqgqcYIwQ5H6rckYbNTnqaRrbMC7os2NbZgW3UrkGjAwBZzsjlKPFHVDwPu9g3Nl0tc2JBJJ2AIV+iqMP8u9rlWr20l/aOnorhoa49LnoeZA/ZVIYjJN22LdXDdpBf9Ik4ziD2OEtUXysI5uLfEaAQ0AjlcjTnr1uurGTnqmcVwyvLY4qorHTEE3tyF72HRaVThC/Uv55u3QnwY0aZlhZ2b8DvZPc9D33U8PTlOVn8HNcn+/iaMXWhCN46T5Pmvn4eDKqeoD3nUm97EkZwCBcd9TZdZZYd2CsjiXnPvVHdkynrY4WRnxH3BFgNnuufM5x1aPZuAeq1ZZ7OzT+n6k3KOjjo0dPgGOSEl0gaLkA5QAC1rGsa497NF+91UxvDoV6Tjz3Xh+xYw2MlTmr7czsYnhwBB0K8LUhKnJxktUeiumro2hy12I2NrD0UWQfiZOntooqBhU7mmR/RbEjZFdSO8rYjakaXTWU1C5PLcgYnU2Yeuyv4Gjeom9kKndiddwtF4MEbOYFz6nU/Ulej4crxlU/6d/LZHnsY7zt0JfCFX/xNbDyEjZG/wDvb5vqB810Kb1aK2IXdjI6tbSqEAQBAEAQBAEAQETE8PjqIzHI0Oaeq0V6Ea0bPRrZ80zZSqypyvE8wxjgyppnEwfxY+TSbOA6X2K4OJoNP+9G3/1FXT+a3R3sLxBWtfyf6Moax7mD+JFJH3cw2+Y0VOnRzP8AtyUvk9fTc6SxVN76fngQTO12xBW105Q+JWJqcZbM1kog0avvLR1PoCtyoTfI0OrBGTalp2KhKjOPxIKcZbM2l+iglqZaKThvEWgugecr2udlv+IFxOnfUq/jaEpJVIbWOfhK6i3Tlvc6eNclnViym4giLyNSQNgSSAew5K/harUcpTxFNOWYh00FlsnMxCJExShJdm58unZdfDOHZrKzg4vP2jc1YgiM5X6D+GAXa73IGg5nXYcgtl8uj5ld66mllSXkl5B6aAAACwAA7BTiklZEXqXmEYoGmx22WxMi0dpguJhtmk+U+yenYrz/ABnhvaLtqa1W/idjh2LX+KfkdCJV5JxO1lMhIsWI5TF03VSUSSh0NedZsSyjxRzTKMrIs2q3QvsbURaODxZhf2I7F3d3ILrwg4QVNfFP2XMp4ipu+n1Oup57L0dKKhFRXI4M9XdlbwFVZ8TrDyytH1P9kou85DEq1OJ6WrJRCAIAgCAIAgCAIAgK/HXvbEXxtLywhzmD2ns/GG/1W1A5loHNQne10Tp2vqc1NVtkYHxuD2OFwRqCO9/0VOphaFXWUU/ItwlOLOTxzDYpGOLY2tkb5gWC2YcwQOet79u6rVYQw6vd5dmm7ryvsXqFScpWZw9ZiLYXZXtzvFvJs1psCM3U/oq9Oi5q8HZdeZcrYi2j1fsZU/E8w2LWj3Q0W3vzWf6OlzVys6s3zJEeLU82lRHkJ/xYhsero+Y9NVnsalP/AByuuj29R219zZNAYiA5wexwuyRpu1w5G/T6g7rTKKmnKKs1uuhdpVb7lHjuBeIc7NHfqrGFxmRZZbGjF4HtO9Hcg4fjk8BDZbuZ39q3qd1YrYSlWWaGjKdLFVaLyz2OkdM2Voc03B2XLyOnLLI6inGpHNE+QQpKRKMSd4IIsRcLSqkou8XYnKnGatJXKDFsNZqW3HbddXD46o9JanJxHD6e8NDnpW2XTjVjI5s8NOJ8iPdbLldxa3LOgxJ8R11bzClcjY7fBeIGuABNx9R69QuFxDhCqXqUd+a6nYwXEsvcq+p0Uc4IuDcLzE6UoSyyVmd2NpK6NVRVta0ucbAblSpUZVJKMVdsScYRzS2OPxHiKR58jsjBt1PcleswnCKNON6izP2PPYnilSUrU9F7kKk4inLvK4lgOrna5uwH7q1Lh2Fl/ojRHiGIj/sdFS4z4oygec+yBz/suViOGU6Eu0T7p1cLxF1k4yWpd0jhEwMBuTq8+847/D+ylg6blN1pc9vBGuvK+iN9RiQjjc6+wK6uayKihdmP2ONLpJpTu9x+TdB9S75JhlzNOMeyPWVaKQQBAEAQBAEAQBAEAQHA8TcOFr3S0rzC5xLpGWvFIebiz8Lj1HxBVecLO6LNOrpZnG1FVVsPmjN/ejNx8va+irVIxkss0mvEtwlHkee8SUpbKZvNZ5u8OBu1x568j+vwWyEUoqKWxJvW5DhlWuUSaZtFS0Hf5a/okYsi5I6LAcSaQYHnyPOl/wDDedA7sDsfnyWqvSa78VqvddDZRqpSs9ixpoyC5jt2nn0/2CFzMQkmpR2Z2KMrqz5CuwtkosR8ei10sROm7oVqEKqtJFBg1M6Kd8V/KRmH0sf99F0MTNVKSqHOw1OVKs6fI6Jka5rkdJI3EaKFzLKnEaclW6M0itUTKOak7K/GqVJQIMuG8xot8a5olST3MAx7O4W6NbqVZ4ZPY3Qy82HKRyViM77FOdNx3L7CuIC02cbH6H4LViMLRxCtNefM24fFVaD7j06DGMYdPps0cup6rThMBTw12tX1NuLx08QktkUU0mc5R7P4j17K+USXgsjXyGN7hGLER6XBf+EHpc81CTa2JRSZd4JQTQzSmYZSwmMNvv1N+hHPoudjGqrUOS1OlhIOCv1Lk1qQ0LDRV49iJLMjdS4gAdSdlKTvoR2PVPstwzwaYO962Xu1ul/iczvirtGNonLxE80zulsNIQBAEAQBAEAQBAEAQFdicNwoSJI5esw8O5LW0bEygxXhjxY3MJ0cLWOvp6KHZrkTjVaPIWcPzGd0Qa6zbkkiwDQSLu+IItzQ3uSRZUOFOLtBoOgt9VJQXM0uo2XJ4fcRrqOh1/7j4FZyoiqjRNqriW53yDN62aT9SVwK67luja92elwjbSfgUNbxLllDGtu0G0jjfTrYdlsp4DNTzN68jTWx+WrkS05lthtLne6YtLS4BrQdw0Em5HIm/wBAqlapliqSe25bpwTl2jW5YeDZVs1zdY+ZEuYsaqhrQCXWAG5KnDM3aJrm1FXZyeJYuHG0Y0948/QLv4bAWV6nocHE8Qu7U/UqnTE7krpRhGOyObKpKW7NbpFKxG7MA++6hlRPPK1rmcLbu7LKIG6eb8I+J6KZgr5a+2jB6d1hsmo6akqGhMnnfpYX0+nxVWpiNbItUsPpdnoVDI6qofH3fBljl1uXN5PI5aZVqnDMsyNtGpllkZTTVS0lpmvh+jdV1LQL2vYHp77vgLgdyt1OF2Vq1TKj9DYXEGNa1osGgADoALBdBHMZaArBgyQyEAQBAEAQBAEAQBAaKltwosyinqIlAmRS3kgI9XQte0g81ixm5DPD8YbZrbLNjFyuxOnjp2F8hs0bDm48mtHUqviK3Zx03e33+SN9Ck6krcuZyEQL3Okfu83t0HILz1aotIrkeqw9PKrswbhsQdnyNzdbKDxFRxy30JdhTUs2VXLKljzFVpuyJskzxLVGRgiPIaCXaAaklbopydo8yMpKKuzhuIcZM7rN0jGw97uV6nAYFYeN5fE/Y8xjsa60rR+EprLonPMXFYBiQgAUTJuzZRYbnfspIwyPVusyw3OnzRuyMxV2ZYXSg3DxqN79FUrTaV4l+kk9JFlTTtjBYNW3/wBJP7KCWda7kr5HpsWnCOM/dKrK/WGYZJByIOg/VSpsjWjzRr4gonxVBgHOzmuGt43bEHmeXqCoOnZmxVbxuepfZ1w4IGB7h53AAD3W9FbpQsihVnmZ6RSMW00kpYMhAEAQBAEAQBAEAQBAa3hYBFliuo2JXIroAsWM3NckKAzdGnIHmvEeHSyTjxpMrnF3gtfZrXAHZnK+2+q4MqWIjd1I36tPX88DvUK1BJKD2/NSnD3B2Rws4ftodOqp1qKilKLumdalVz6Pc2FVzcydRtPJaKjXMgybe51WjYicTx1igL/BYdG/zO7uTfgvTcFwjUe2nz2OBxTFtvsl5nJWXfOMfLIB4aAxKiZMHvt6rKQMBJbf4lGEXdfgD2GF4IfBIC6OQbOy2uCORuVXrVLQ8SzQheZGxJpGrdwLeo5qrQlZ2ZcqxutNyggBLiCSBzF/1XRjFWOZOUr6lrUyB4AA12A9OarVIpT0LdKTcNT0bgqjkqPCdO0kxAhj+Tmm1tOo1WyMb6miUraI9dw6CwC3o0MuYW2CMwbFgyEAQBAEAQBAEAQBAEAQGDmLFganQrFjJrMGqWFzaIFmwuVfEWAR1cLon6X1Y8bxvHsuH9uYJCxKN0Sp1HB3R5TjlLKyzpRaWN3hzdHFoFng8w9ha6/W64ValaUqP/pfr7/U9DhKyaUkYRclx5HZLOn0VWepCRoxqrEMT5OYHl7uOy3YOi61WMEVsRWVKm5s8ucC4knUk3J6k7r3cYqKSXI8fOTk7s+iJZMGeQBAR5HLBkhzVI5IkCKZxzKCxY4ZhjphmPljG7jz7N6lVq+JjT0W5vo4dzeux1HD+V5NI52SP2ouZDx09ea0Ql2i7xZnHs2nEq61hY5zHaOaSD8FqyuLsWU1JXKmrY0kG2vK25VinKS5mirCD3R0nCmAl7g54+H7ei2JZncrylZWR7Tw/huVo0srEUVZM6mnjUyJNCiZPqAIAgCAIAgCAIAgCAIAgCAID5ZAfUB8sgOU4t4elqJMzSzwzE5rwb5vEa7NE5uliNXg3t7S5+OoSmlUhvHX59V5l7B4iNJ2lzPMadxjcY3ixabarhYmmpLtIbP2Z6ehU0yv+S2gF1zJ6G9nN8c1d3Rw9PM746N/dd/gVBWlVfyR57i9Xamvmc3YBejOIapHhYBAqa9o21KwZKyepLt1i6JKDZpY1zzZoJJ2AUZSsrsmodDqML4XDAJKk92xDc/m6Bc6tjb92n6lylhr6yLGsq72AADRo1o2AVWMXe7LqSWiKmeQghzTZzTcFWqWhqqK6J+MzieJtQPa0bIB12BViUb6lSEnHuskcMcOOlIkeNOQ6/8AZSjC5CpUPVeH8FAtot8YlaUjtqWGwWw1k+MIDYFgyfUAQBAEAQBAEAQBAEAQBAEAQBAEAQGEw0KA894pwIVDi5vllHwD/wCxXExdB0pOpBXi/iX6r9UdjB4uyUJ+TORZM+F2SVpaRzsuTPDqqs1F3Xud2NZNd71IWLYA2pf4rJQ0kAEHUabW6K1g+J/0tPspwehzcZw51554yKar4YkaL+NH8ir8OMwltB+xSfCZreSObr6LLvJf6K3DFOeyNUsEobsqyy5s0Entqt2bnJkMkVsi2w/hiR9nSkRM7+0fQKnVx8I6Q1Ztjh5S30L6mbDTi0TfNzedSfToqUp1KrvN+RahSjAjT1BO5U4wsTbIUsq3RiQbIkj+Q3/3ut0YmmUjqOFuGZXXc45WOtdrhfN3tyVmCfMpVJXeh6ZhWGgWAGgW1I0tnW0FMGhbEa2WTGrJg3NWAbAsGT6gCAIAgCAIAgCAIAgCAIAgCAIAgCA+OQFBisPNa5InFnGy1IbKaeoAeDd0D3D2m82E+80/MW7rk4jA05SzLuy6rQ6dCvJLRlTX4fACbBzfRyqujiFpnT+aL8a65oo66njItnkHxusRhWi/hj6CVSMuvqUklBTA3Ic/1Nlu7WvtojQ4RZkypaz+WxrPQa/NQcHL43cyklsaZqkncqcaaWxIiPlW5RMNkd8t1sUTW5HyCB8jg1gLiegv8v7rYommdQ7XhzhDIQ+UXdybvbuepViFO2rKc6mY9AoqDZbkjS2X9HS2U0iDZZxNWSJIYsg2tCwDNYMhAEAQBAEAQBAEAQBAEAQBAEAQBAEB8KArcQhuFFkkcljuENnYWP0IN2OG7HDZwK1ThmVjdCeV3OFrqmWA+HUD8sgHlcO/QqjOLR0adSMkVFVOHbEFa7m0q53LFri5GdKsqIuaXSqaiYcj42MuNgC4nYBZRrczpsF4Klks6X+G3pz+X91ujSk99CvOslsd9hOAxwNsxoHU8z6lWYwUdirKbluW0FLqp2IXLqkplNIg2WccSyRNzWrINrWrAM1gyEAQBAEAQBAEAQBAEAQBAEAQBAEAQBAEBrmZcICnrKZQaJooa+ia8EOAIUJRT3Jxk46o47FOCY3XMZyH6fJaHh1yZYjiXzRz1RwZMNnA/FR7Bk/6lGMPBE7uY+YTsJGHiEXFD9nfOWT4DX6lTVBc2QeIfI6vCuGIofYaL+8dT81tjTUdkaZVG9y4ZRALZYhc2CJZMEykg1WUYbLWKNSIEhoQGYCAzWDIQBAEAQBAf//Z"/>
          <p:cNvSpPr>
            <a:spLocks noChangeAspect="1" noChangeArrowheads="1"/>
          </p:cNvSpPr>
          <p:nvPr/>
        </p:nvSpPr>
        <p:spPr bwMode="auto">
          <a:xfrm>
            <a:off x="520700" y="3127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achelbelcano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6363.42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" y="1437082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428473" y="3573019"/>
            <a:ext cx="73879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s-MX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MX" altLang="es-MX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uido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La palabra ruido viene del latín </a:t>
            </a:r>
            <a:r>
              <a:rPr lang="es-MX" sz="2400" dirty="0" err="1">
                <a:latin typeface="Arial" panose="020B0604020202020204" pitchFamily="34" charset="0"/>
                <a:cs typeface="Arial" panose="020B0604020202020204" pitchFamily="34" charset="0"/>
              </a:rPr>
              <a:t>rugitus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(rugido o sonido ronco y sordo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Es un sonido no deseado,  molesto y desagradable que por sus características es susceptible de producir daño a la salud y al bienestar humano, en función de su intensidad, frecuencia y tiempo de exposición. </a:t>
            </a:r>
          </a:p>
        </p:txBody>
      </p:sp>
      <p:pic>
        <p:nvPicPr>
          <p:cNvPr id="13" name="chain-saw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700" y="3573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7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9" y="1403883"/>
            <a:ext cx="4238565" cy="523414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34998" y="241966"/>
            <a:ext cx="6683765" cy="1280890"/>
          </a:xfrm>
        </p:spPr>
        <p:txBody>
          <a:bodyPr>
            <a:noAutofit/>
          </a:bodyPr>
          <a:lstStyle/>
          <a:p>
            <a:pPr algn="ctr"/>
            <a:r>
              <a:rPr lang="es-MX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Objetivo</a:t>
            </a:r>
            <a:endParaRPr lang="es-MX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4294967295"/>
          </p:nvPr>
        </p:nvSpPr>
        <p:spPr>
          <a:xfrm>
            <a:off x="668752" y="1893888"/>
            <a:ext cx="3600450" cy="452596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Establecer los lineamientos para el </a:t>
            </a: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desarrollo, implementación y administración de Programas de 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Conservación de la </a:t>
            </a: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Audición, con el fin de conservar el estado de salud auditivo del personal ocupacionalmente expuesto. </a:t>
            </a:r>
            <a:endParaRPr lang="es-MX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8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1403883"/>
            <a:ext cx="4281628" cy="52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00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2135" y="1338428"/>
            <a:ext cx="2507669" cy="442092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s-MX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programa de conservación auditiva permitirá controlar el ruido en los diferentes procesos, involucrando a los departamentos de las plantas y/o unidades de negocio que existen dentro de la organización</a:t>
            </a:r>
          </a:p>
          <a:p>
            <a:pPr marL="114300" indent="0">
              <a:buNone/>
            </a:pPr>
            <a:endParaRPr lang="es-MX" sz="20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01" y="1"/>
            <a:ext cx="5452400" cy="68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005332"/>
              </p:ext>
            </p:extLst>
          </p:nvPr>
        </p:nvGraphicFramePr>
        <p:xfrm>
          <a:off x="552620" y="1660832"/>
          <a:ext cx="7992888" cy="5067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Rectángulo"/>
          <p:cNvSpPr/>
          <p:nvPr/>
        </p:nvSpPr>
        <p:spPr>
          <a:xfrm>
            <a:off x="122598" y="409842"/>
            <a:ext cx="8802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" pitchFamily="34" charset="0"/>
                <a:cs typeface="Arial" pitchFamily="34" charset="0"/>
              </a:rPr>
              <a:t>Los siete </a:t>
            </a: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componentes básicos de un</a:t>
            </a:r>
          </a:p>
          <a:p>
            <a:pPr algn="ctr"/>
            <a:r>
              <a:rPr lang="es-MX" sz="2800" b="1" dirty="0" smtClean="0">
                <a:latin typeface="Arial" pitchFamily="34" charset="0"/>
                <a:cs typeface="Arial" pitchFamily="34" charset="0"/>
              </a:rPr>
              <a:t> programa de conservación auditiva son:</a:t>
            </a:r>
            <a:endParaRPr lang="es-MX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logo_estrategia_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23" y="71626"/>
            <a:ext cx="1050878" cy="9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2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0" y="114723"/>
            <a:ext cx="696268" cy="91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12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664BD51-998D-468E-A961-32FDF58D3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220E74-7060-48FD-95CF-D731922F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8C075B-0F0C-402E-BF39-E07293E46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B85369D-BB07-4BBA-8A61-D4BD146C0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FB55E-C4E3-4CF8-BE12-50980B8D6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9EB144-A3B4-4125-9551-4ED62D10D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E2F7FB-01FA-4CC8-B31B-9E28B6FE4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3 CuadroTexto"/>
          <p:cNvSpPr txBox="1">
            <a:spLocks noChangeArrowheads="1"/>
          </p:cNvSpPr>
          <p:nvPr/>
        </p:nvSpPr>
        <p:spPr bwMode="auto">
          <a:xfrm>
            <a:off x="1141943" y="174380"/>
            <a:ext cx="71844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4400" b="1" dirty="0"/>
              <a:t>USTED DECIDE…</a:t>
            </a:r>
          </a:p>
        </p:txBody>
      </p:sp>
      <p:sp>
        <p:nvSpPr>
          <p:cNvPr id="2" name="1 Rectángulo"/>
          <p:cNvSpPr/>
          <p:nvPr/>
        </p:nvSpPr>
        <p:spPr>
          <a:xfrm>
            <a:off x="704961" y="1072129"/>
            <a:ext cx="77768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¡Usa esto hoy!  o ¿</a:t>
            </a:r>
            <a:r>
              <a:rPr lang="es-ES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mañana esto</a:t>
            </a:r>
            <a:r>
              <a:rPr lang="es-ES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6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http://www.singer.fr/media/catalog/product/cache/5/full/9df78eab33525d08d6e5fb8d27136e95/h/g/hgb03o_bouchons_d_oreille.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711" y="1900843"/>
            <a:ext cx="3454517" cy="4609014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outerShdw blurRad="292100" dist="139700" dir="69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acenterforhearingandbalance.com/images/pic%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0473" y="1900839"/>
            <a:ext cx="3455893" cy="460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6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889187" y="4850320"/>
            <a:ext cx="7416824" cy="64807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indent="0" algn="ctr">
              <a:buNone/>
            </a:pPr>
            <a:r>
              <a:rPr lang="es-MX" sz="36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Escuchar hoy, Oír mañana…</a:t>
            </a:r>
          </a:p>
          <a:p>
            <a:pPr marL="0" indent="0" algn="ctr">
              <a:buNone/>
            </a:pPr>
            <a:endParaRPr lang="es-MX" sz="3600" b="1" i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65150" y="5498393"/>
            <a:ext cx="8064896" cy="79322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3600" b="1" i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MX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El trabajador hace la </a:t>
            </a:r>
            <a:r>
              <a:rPr lang="es-MX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diferencia</a:t>
            </a:r>
          </a:p>
          <a:p>
            <a:endParaRPr lang="es-MX" sz="4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" y="1340768"/>
            <a:ext cx="9144000" cy="2967258"/>
          </a:xfrm>
          <a:prstGeom prst="rect">
            <a:avLst/>
          </a:prstGeom>
        </p:spPr>
      </p:pic>
      <p:pic>
        <p:nvPicPr>
          <p:cNvPr id="6" name="Picture 2" descr="logo_estrategia_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59" y="0"/>
            <a:ext cx="1198575" cy="117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2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0" y="74465"/>
            <a:ext cx="819651" cy="109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7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495643264"/>
              </p:ext>
            </p:extLst>
          </p:nvPr>
        </p:nvGraphicFramePr>
        <p:xfrm>
          <a:off x="109592" y="849592"/>
          <a:ext cx="8780800" cy="462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230116" y="201029"/>
            <a:ext cx="6683765" cy="1280890"/>
          </a:xfrm>
        </p:spPr>
        <p:txBody>
          <a:bodyPr/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3600" b="1" dirty="0" smtClean="0">
                <a:latin typeface="Arial" pitchFamily="34" charset="0"/>
                <a:cs typeface="Arial" pitchFamily="34" charset="0"/>
              </a:rPr>
              <a:t>EL RUIDO EN LA HISTORIA</a:t>
            </a:r>
            <a:endParaRPr lang="es-MX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23081" y="5182952"/>
            <a:ext cx="1088579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/>
              <a:t>753 A.C.</a:t>
            </a:r>
            <a:endParaRPr lang="es-MX" sz="1600" dirty="0"/>
          </a:p>
        </p:txBody>
      </p:sp>
      <p:sp>
        <p:nvSpPr>
          <p:cNvPr id="7" name="6 Rectángulo"/>
          <p:cNvSpPr/>
          <p:nvPr/>
        </p:nvSpPr>
        <p:spPr>
          <a:xfrm>
            <a:off x="2177148" y="5170072"/>
            <a:ext cx="9361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/>
              <a:t>79 D.C.</a:t>
            </a:r>
            <a:endParaRPr lang="es-MX" sz="1600" dirty="0"/>
          </a:p>
        </p:txBody>
      </p:sp>
      <p:sp>
        <p:nvSpPr>
          <p:cNvPr id="8" name="7 Rectángulo"/>
          <p:cNvSpPr/>
          <p:nvPr/>
        </p:nvSpPr>
        <p:spPr>
          <a:xfrm>
            <a:off x="3950052" y="5183720"/>
            <a:ext cx="9361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1845</a:t>
            </a:r>
            <a:endParaRPr lang="es-MX" dirty="0"/>
          </a:p>
        </p:txBody>
      </p:sp>
      <p:sp>
        <p:nvSpPr>
          <p:cNvPr id="9" name="8 Rectángulo"/>
          <p:cNvSpPr/>
          <p:nvPr/>
        </p:nvSpPr>
        <p:spPr>
          <a:xfrm>
            <a:off x="5808612" y="5170072"/>
            <a:ext cx="9361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1930</a:t>
            </a:r>
            <a:endParaRPr lang="es-MX" dirty="0"/>
          </a:p>
        </p:txBody>
      </p:sp>
      <p:sp>
        <p:nvSpPr>
          <p:cNvPr id="10" name="9 Rectángulo"/>
          <p:cNvSpPr/>
          <p:nvPr/>
        </p:nvSpPr>
        <p:spPr>
          <a:xfrm>
            <a:off x="7697931" y="5170072"/>
            <a:ext cx="9361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1960</a:t>
            </a:r>
            <a:endParaRPr lang="es-MX" dirty="0"/>
          </a:p>
        </p:txBody>
      </p:sp>
      <p:sp>
        <p:nvSpPr>
          <p:cNvPr id="3" name="2 CuadroTexto"/>
          <p:cNvSpPr txBox="1"/>
          <p:nvPr/>
        </p:nvSpPr>
        <p:spPr>
          <a:xfrm>
            <a:off x="161764" y="5769011"/>
            <a:ext cx="8820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/>
              <a:t>En  E.UA DE 1978 a la fecha los exámenes </a:t>
            </a:r>
            <a:r>
              <a:rPr lang="es-MX" b="1" dirty="0" err="1" smtClean="0"/>
              <a:t>audiométricos</a:t>
            </a:r>
            <a:r>
              <a:rPr lang="es-MX" b="1" dirty="0" smtClean="0"/>
              <a:t> se incrementaron en forma importante; en Peñoles  se estandariza a todas las Unidades de Negocio la realización de los estudios a partir de 1988.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158923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53591" y="341200"/>
            <a:ext cx="7732063" cy="1143000"/>
          </a:xfrm>
        </p:spPr>
        <p:txBody>
          <a:bodyPr>
            <a:noAutofit/>
          </a:bodyPr>
          <a:lstStyle/>
          <a:p>
            <a:r>
              <a:rPr lang="es-MX" sz="3600" b="1" dirty="0">
                <a:latin typeface="Arial" pitchFamily="34" charset="0"/>
                <a:ea typeface="+mn-ea"/>
                <a:cs typeface="Arial" pitchFamily="34" charset="0"/>
              </a:rPr>
              <a:t>¿Como evoluciona la pérdida auditiva en el tiempo?</a:t>
            </a: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963073"/>
              </p:ext>
            </p:extLst>
          </p:nvPr>
        </p:nvGraphicFramePr>
        <p:xfrm>
          <a:off x="752601" y="1419366"/>
          <a:ext cx="7845481" cy="3957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009934" y="5491061"/>
            <a:ext cx="7399959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MX" sz="2000" b="1" dirty="0">
                <a:solidFill>
                  <a:schemeClr val="tx1"/>
                </a:solidFill>
              </a:rPr>
              <a:t>Cesa al interrumpir la exposición</a:t>
            </a:r>
          </a:p>
          <a:p>
            <a:pPr algn="ctr"/>
            <a:r>
              <a:rPr lang="es-MX" sz="2200" b="1" dirty="0" smtClean="0">
                <a:solidFill>
                  <a:schemeClr val="tx1"/>
                </a:solidFill>
              </a:rPr>
              <a:t>Es </a:t>
            </a:r>
            <a:r>
              <a:rPr lang="es-MX" sz="2200" b="1" dirty="0">
                <a:solidFill>
                  <a:schemeClr val="tx1"/>
                </a:solidFill>
              </a:rPr>
              <a:t>100% prevenible cuando se toman las medidas adecuadas para no exponerse a </a:t>
            </a:r>
            <a:r>
              <a:rPr lang="es-MX" sz="2200" b="1" dirty="0" smtClean="0">
                <a:solidFill>
                  <a:schemeClr val="tx1"/>
                </a:solidFill>
              </a:rPr>
              <a:t>ruido</a:t>
            </a:r>
            <a:endParaRPr lang="es-MX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234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A:\libro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3312" y="81888"/>
            <a:ext cx="8229600" cy="778098"/>
          </a:xfrm>
        </p:spPr>
        <p:txBody>
          <a:bodyPr/>
          <a:lstStyle/>
          <a:p>
            <a:r>
              <a:rPr lang="es-MX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¿</a:t>
            </a:r>
            <a:r>
              <a:rPr lang="es-MX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Como escuchamos?</a:t>
            </a:r>
            <a:endParaRPr lang="es-MX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24" y="49984"/>
            <a:ext cx="8229600" cy="1143000"/>
          </a:xfrm>
        </p:spPr>
        <p:txBody>
          <a:bodyPr/>
          <a:lstStyle/>
          <a:p>
            <a:r>
              <a:rPr lang="es-MX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¿Como escuchamos?</a:t>
            </a:r>
          </a:p>
        </p:txBody>
      </p:sp>
      <p:pic>
        <p:nvPicPr>
          <p:cNvPr id="5" name="c_mo_funciona_un_implante_coclear_avi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0" end="82208.33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009" y="792784"/>
            <a:ext cx="8704762" cy="582638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6075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68"/>
          <p:cNvSpPr>
            <a:spLocks noGrp="1" noChangeArrowheads="1"/>
          </p:cNvSpPr>
          <p:nvPr>
            <p:ph type="title"/>
          </p:nvPr>
        </p:nvSpPr>
        <p:spPr>
          <a:xfrm>
            <a:off x="1139470" y="323859"/>
            <a:ext cx="6683765" cy="1280890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s-MX" altLang="es-MX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Oído Interno</a:t>
            </a:r>
          </a:p>
        </p:txBody>
      </p:sp>
      <p:sp>
        <p:nvSpPr>
          <p:cNvPr id="11270" name="Rectangle 69"/>
          <p:cNvSpPr>
            <a:spLocks noGrp="1" noChangeArrowheads="1"/>
          </p:cNvSpPr>
          <p:nvPr>
            <p:ph idx="1"/>
          </p:nvPr>
        </p:nvSpPr>
        <p:spPr>
          <a:xfrm>
            <a:off x="1132759" y="1241946"/>
            <a:ext cx="7492621" cy="2838734"/>
          </a:xfrm>
          <a:noFill/>
        </p:spPr>
        <p:txBody>
          <a:bodyPr lIns="92075" tIns="46038" rIns="92075" bIns="46038">
            <a:noAutofit/>
          </a:bodyPr>
          <a:lstStyle/>
          <a:p>
            <a:pPr eaLnBrk="1" hangingPunct="1"/>
            <a:r>
              <a:rPr lang="es-MX" altLang="es-MX" sz="2400" b="1" dirty="0" smtClean="0"/>
              <a:t>Las células ciliadas se mueven a medida que se detecta un movimiento mecánico</a:t>
            </a:r>
          </a:p>
          <a:p>
            <a:pPr eaLnBrk="1" hangingPunct="1"/>
            <a:r>
              <a:rPr lang="es-MX" altLang="es-MX" sz="2400" b="1" dirty="0" smtClean="0"/>
              <a:t>Estás células detectan el movimiento y lo convierten en un impulso nervioso que se transmite al cerebro a través del nervio auditivo</a:t>
            </a:r>
          </a:p>
          <a:p>
            <a:pPr eaLnBrk="1" hangingPunct="1"/>
            <a:r>
              <a:rPr lang="es-MX" altLang="es-MX" sz="2400" b="1" dirty="0" smtClean="0"/>
              <a:t>Los sonidos intensos, destruyen estas células de manera permanente</a:t>
            </a:r>
          </a:p>
        </p:txBody>
      </p:sp>
      <p:pic>
        <p:nvPicPr>
          <p:cNvPr id="11271" name="Picture 70" descr="hair cell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4432300"/>
            <a:ext cx="37623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9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369656" y="112402"/>
            <a:ext cx="8378808" cy="100811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s-MX" altLang="es-MX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Cualquier</a:t>
            </a:r>
            <a:r>
              <a:rPr lang="en-US" altLang="es-MX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MX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ruido fuerte (por arriba 90 dB) puede causar daño al aparato auditivo</a:t>
            </a:r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564" name="Picture 12" descr="http://static.internetlab.es/files/Technologiablog_dinamitafondo.p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8" y="2753453"/>
            <a:ext cx="2012279" cy="17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www.portavocesrd.com/Bocatabu%20Concier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766" y="1054922"/>
            <a:ext cx="2971053" cy="19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hQSERUUExQWFRUUFxkZGBgYGB0YGxwfFhcXHhwYFxsYHCYfFxokHRgYHy8gIycpLywsGh8xNTAqNScrLCkBCQoKDgwOFw8PGiwcHCQsLCwsKSwsLCwsLCwpLCwsKSwsLCksLCwsLCwsLCwsKSwsLCwsLCksLCwsLCwsLCksLP/AABEIAM0A9gMBIgACEQEDEQH/xAAcAAACAgMBAQAAAAAAAAAAAAAABgUHAgMEAQj/xABHEAACAQIEAwYDBQUFBgUFAAABAhEAAwQSITEFBkEHEyJRYXEygZEUI0JSoTNyscHRFYKSsvBic6K0wuEkJUNTYwg0NdLx/8QAGAEBAQEBAQAAAAAAAAAAAAAAAAECAwT/xAAfEQEBAAIBBQEBAAAAAAAAAAAAAQIRMQMSEyFhQVH/2gAMAwEAAhEDEQA/ALxrFxIMGDG/l661lRQKWJ5lxOFfLiLYuKfhdfDP8RPppUxw3mexf0V4b8raH+h+RqQxWES4pV1DKdwf9b+tInMHI1xJfDkuBrl/EPb838feuV7sePcdJ234sCiqp4Rz3esHJc8agxB0I9JI/j9aecDzbbvITbBdwDFuQrEgTlGYjU+kirj1JUuFidopP5I5yvYy7fs37BsvYyyMrASxOhLHeBMeWtOFdGBRRRQFFFFAUUUUBRRRQFFFRWP5msWpBfMw/CviPzjQfM1LZOVk2laKUMRz5+S182b+Q/rUbiOdb52Kr6Ko/wCqa53q4xqdO02cy8xW8Fh2v3ZyrAAAJJJ2Gm3ua5eTucrXEbTXLQYZCFcMI1Kg6QTI1pB47xS9ew5Vr4N0sCqOAyKFO7gDVj0HSonhBvW83e3c0wYQG3AjchYDfOseecunhvC86KqL7cfzGvP7QYfjb5MaTr/EvSW9RVUWOPXQRlvXZ6DMT+ms0/8ALV/ENbJxAjbKSMrEdcwG3ToOtdMep3MZY6TFFFFdGBRRRQFFFFAUUUUBRRRQInPr4fvAjWSbhQP3i6GJKwfCQ23WlQ8FDqck3EGuxBQzvI1Rh5g70+c43lbu03LqYOkEZljWdfl50y2cMiCFVV9gB/CuWXTmV26Y52TStuE8fvYcKYa8wEMXbxuvSTotxh0Jgx16F34HzRZxQ8Byv1RtDpvHnH1HUCtmM5ftPrlCn0GnzFQ2P5ZVfFk8Q/Eu/v6H1rj3dTp8zcb1hnx6NlFJ/D+b+5YW8SSU2W75elyP83186brdwMAQQQdQRqD6g9a9GGcym45ZY3HllRRRW2RRRRQFFFFBox2F7y2yZiuYRI3FJWM5GxA/ZvbYesqfpBH60+UVjLCZctTKxWrckYvqFPoGH861NyLivyj/ABr/AFqz6Kx4cW/LVWYjkPFZGICiASPECdB0ABk1D4LBG6+V2KPuPAcoUqGDQoLGQTsPerrqsebMJdvkXsT9wqBygjx/GvWfDlAB1119dHikPJa6eG9n6XRm+1A+YRdR6HMZX5ip7CdnmGT4u8ufvNH+UCunky0pwyXNGZgRnIAYjMdGjqNvlU9Wphj/ABm51yYLhNqz+ztqvqBr8zua66KJrowKKKKAooooCiiigKKKKCF5l5oTBKpdWbOSBG2kbk7b/wAaVL/a0IIFgQfO5/RKsDFYRLilLiq6ndWAIPyNJ/FOybCXZNs3LJ8lbMv0eY+RFYvd+NTX6VeE8cD942ViLdtZ8QOVVzeEfDAkkxrsfOKl8J2wWlVVey0AAZg6tsN40NR2O7NPsqt993gu5UA8VvUugBbKxkQSPnXRY4E2EuKj2lzOCVCQZCZcx+WYbxvWbllJG5Mbay5m5r4kxTEYSwy4RQjNnAViQSWYqrZykEaem1O2F5xwdwAribWu0sFn/FFLQ4q7W57u5lYaEISCD5EaGkHjPClUlrQNuZOXUA/I7GsTqVeyLmxvBLGJWdNfxIR/LQ1w8vct3sJcIS8HwzT92wIKnoUMkR5j51SWE4tctNI8J80OU/VYpu4R2k4i3GZ848rgn/i0b9asuO960lmWtLjoqC5X5rXGq0KVZIzdV18m+Wx1qdrtLty4FFFFUFFFFAUUUUBRRRQFQfOeHLYRyoUsgzDNMGNCNPME1OVHcwkfZrs9UI/SghOVlbDuttoyYhBdSJhXj7xBP4fhI96bKhLGH73CWSurIqsseaiCPfceh9qlsNfDqCOo/wBf1qRa21y2f2tz2T/q/pXVXNbH3z/up/G5VR00UUUBRRRQFFFFAUUUUBRRRQL/ADg0W7Z/+a0Prdtj+dcXOvFrfdOisO9GZdD4ljKToPFBBBkaV1c8/sE/39j/AJi1Ubzvw5LSNiCwHjzCSF17thlzHowkR7VKpwwrKUUoQVKjKViCI0IjSK0cXxHd2blwIbhRSQoAJJGwEkfxr3hOBWzYt20nKigCd/nXPzJw9r2HdEMNEjWJI1AJ6CaqKW412k3TjXtG3hrKKxGW5YVm0/CxIMNv9KlcDz3h1CZ/sQZngf8AhhtMZpDrABBEwdttKrbiatevviGMlnYeZJiSZ6/966L2TEYjA2gp8JVWJH5rgYge3iPTes6Xa/cRzrZtP3aNYeBsr5Y9IUMPqRUx/bihUZlYZ1zDLD6aeRk7jYVQ2M5cGJN2+ozvcLSzDwWgWIzkjXSCfl5A104ANbS5Zt27t42EDM6XHytBzQyTlUEHpMR1nSi9bXG7LR94ok5Rm8OsTl8USY6Uu8Z7SrNnE/ZUtXL10LmOTLlAA3kmTrA0B1+dU3xm/iMRcFxQnd2zazpq5tliWJ8W6rqCW6gio/mLAXHuLcbEA940LmYiQBOhzZYJMRGhFNi7sF2kLcu20y27YuAGXuNI8AYz92FG8asJj5VvTn+2bvdh7B1ic7f/AKx+tUTZ7p+J4J7ZGvdZwBoCkiNQB8KrtXZguTXOLzZkJDFsvtrAO0xUF2XufhbuOly1CpMur5tlkaBeo8iYrDCdqeDbFHCublm8GCgXLZAYmCCCJyggggsFmapt7tgcRxr3QpWcTlUmMxYlVy+ZXePXT0XuXuIi9iraXGZUzqWJOfQSZAYyGGkGRG0ig+sMTiltozuwVUBLE7ADekvEdq1k/sbN1xBOZwbSwDvqpaPl/So3ma6W4bh7a3yhbvSWuliWNkOxLEbjMoPi0MiapPhfEg9xftNw5SrKWZmbRiRsZgQpGg/F8qou7HdrWSdLCmJ8V0H+DA1FcS7QLmLtvb7tXXe2bX4mVSSmYuRoJkf96qPgXBrV24iXC0NbJXLoT44k6GNJNWBwTlI4a9atsbge2zXCpKxluLdSfCxEwOnkRAqB+7Pub0dvsVxHtX1UuAxBDAnUKR+IGZEdCaccPhylxo+BtfYztHzOvsOlVLy2Lb8dVe8IKIXIGxaCwU+Rykkny061aOL5nwtr48RaUjpnBP0GtXYlKicNjGOMu2ysKESD57mfqWHyrnfnTDlSbRe8eiohk/Nwqj3JqNwODxFq7dxSlX70T9nmCCSDAvGQY8UDKB4onqc3KGqcKKXsRzratKDetX7Z6g280fNCyn61os9pmAb/ANYqf9q24/6avdDVNFFcWA41Zv8A7K6r+x/lXbWkFFFFAUUUUBWrE3SqMwGYqpIG0wJj0rbRQIfNnMgu4RmW247vJd8Wkm26uVWRDL4cucSJnyqb5zObBMfMA/oa5O0TCF8LCsEBIU+EHRmUafl3mubmnjZGDu98vd+N0Q7hspbXQysAdd9CNKinWozmXiAs4W+5IBW1cI13IQnT9KRuB9uWHv3BaNi6HIOoa3kOUSSCXEDymontO5jt3rbGbqlVyJaNsklizBmlCVygA69THkDRFVYLFNcBBIhT4QPM7+50FSnB7RXGIzAjukuuZ0PgRo0O2sV18C5SxOH7q5dsnLnVt12IBHXTQTBFa7uCxSJfv3bV3NdV/EUYiHKa5o1GVP1oh5+2pbwtgBGC21IvQBDlrYGoB8UMc0Nr16GtPA+NWThU7mc6Ov2l0WMwYXJRiNW1ynYDw76Uv8GW8eEscxDtcYrmYloXICYbYQBHTQ+tZchYK53GLKxDOirO+dbV4z7QQf8AQort5Tu4K5icU9ooWZmUrfgW8uYQLIS4py6bsKWe1tMuKtAC2n3a+G1IWJaNCTG3n5Ur8B4ev2tVuNkCXRm2DQG1iQddPWpXE8JvYm7lRe8yKGJzLoMjkLObUDKdus+dB1cv4YjHYYlWWSWAbQxlJHTX39KkeC813mxqLCeJshMGYOh6xMelTFzhN98aMSwtpbtDKPvUJgW32E5jq8CB5UvcA4Tc+22TkOtwRoR18yAKev1Pc4RHMd0/abzQYz3JjbVm36Ct3Zrg0vcXw1txmRn1GonLbJ99xNMFzhWLsDGrcw7Fb9poIKmGUsREEzox/wAIpc5LtYjD4609u2wvL3rIrI2oVCDAg5vxjTYjXaivpvj3LFnEYcWmWBbXwZdCsKVgEg6EaGvk7hvD3xB7sRmncmAILMST5ASa+leZ+Zbw4UuJSbTMssYJK+FoI8gWC/I/OqU5O5bcs15SQRc+Du2Zgp0JfTKghj8R6Ggx5cwvd37Cvoe6uIesFbxnqJACnQEEjbWrF4VjHvZMRcYM90BdBEKLrpHhhfxM05QYb0pd4pyFYNjD58QdmktCmS7EyBm6k+VMXAOG/ZsLYuBi6pmRk8JMDMMywND1k+lBFcF4Jdfi92Ldm4t21nUXWYKSluypBygmRmmNtfamW9yxiUPg4Zgj6hi36NcU10iyiZMR3jW7otW8mVliLqgNIZfFpbGvtT3w5yU+IsBsxgyIBmRod96lwamWldPax1pSxwmFtgbkWGePUxdNRWD59xT3SiX8ODoulnw+mUF9yTHyFXGyyIqjcB2TC3xi4toAYe21tkU3CWgBGKkkTvPXasXD+Vrv+HdMFxdwPvrKg+dhP4F5FduG4FxH8WMtL+7YT+n86b6K1MPrPcj+GYK8n7XEG96d2qD/AIdf1qQoorbIooooCiiigKKKKBc57/8AtT7j/MtRHatiythFMhWLy0xqUZVX1EtJHktS3PpjCn3qH7YMWg4bdkjNmAAO+m+WddiDIqUUVyGe7vXcRJC2rZJImfEw8tT/ANjUp/a12/bQO+ZV0XQKYXRQSkMQAPOtvZvwZbuGxrPOUIi6GPjLE7ein61z4K1Cj2oJ9O0A2kW3eP3eXIPCH0AgA6SffU1N2uerThQz2suVZXxWyVI/KXCnQ6Sp6bVV/MLfCOlHEsb3zm4AVGVVAMaC2oUbegHzmpZpZdriwfExdtiAbiAwCWGi2shIAGggXFAA9fn14TFW2ElSrGAWaCsMHK6KzEQJ6T70q9nl5RgwuYZla6WWdRmbDgSOk5T9KheVuLkYXFB7573viEV38S5VYAIGMxLdKuxGYjgHc4lWRXVlfxoWgXJLAd3mAAYgmASYzA6U/cG5Wvsgezb72x3j93Li24y3CPHbdcjERuCdqZ+R+VGa0buPsp3zPKjUFQsASBoJygxrOp609KoGwiprZtXB4ffQFThbsGZIS20/NTNQeNQYdu8yYiywPxXFuhNZ0IaUPtFXJSN2t8K7/CABgSjZu6mDclSNIMyCZ9prNw+1ru+EY8zBmXvLtpo1GgHlvoNDFQPNnMdoXGh1JAEKuvSQAQTAO8aUvcn8vi8bkyMlg3BH76j6azTDw7h1scUjFi3ARSxjQEqwl9d8w1M0k1+lu/wtXeYsga2bIKu2ZGbR4/Cx31IPtrU7hOLWkzJdPckKp0VmDHKCZyiQQDufWuTtGSx31sWGt6H8AlR6n0209K18wYB7V4i6VZwqmV0EHN/T6RttVslntJlcb6TZxlkDP3ikLlJlT1IjRomZpu4PfGRPMXwjadXu4fQ+Y8S1WvC1Q27veAkfdxEfEbqBM06Zc0T6TTTw7mTusSMJeWb7YtGlPgys+GIiTOi2z+lZxwk4byzt5P3A+XBiL+HvMyhbKW2yBVzMwGhJIJy7bRqBrVgKsCBsKUeSgM58+4tafw0+v09Kb66RyFLgI/tI+qx/wA0xGqKxXajftcXvqbIcWrzKEAOcqpyZFAJBYj31oL2orVhb+dFeCuZQ0HcSAYPqK21QUUUUBRRRQFFFFAV4TXta79kOrK2zAg+xEGgWu0Nx9kYAidDHX6Ul9snc27FuDJvP3jOTIK6BevwxoI0ipbnrhtzCYUDDgOseM3HbTK1sLlHRdhlEAb9SaSO2IObeEsRLrYtKQNRISTr5evlUoy5IwpPCsa1tCxu3yqBQSSEtmIA/fFQgwzJ4SpBGkR+lc/AO0P7Hh1wtuyl+C7MxJCkvlgbaqMvzneobGY+/fuM7XCmdi2S3KqCxmBrMVRt47YbPGRvTQ/0rjbD3MsGy4kFlYqwkAEyJHiG2tdFm467XLn+Mn+JpuwXPIXAthrlrO+pS5IMEtuV0ggTEHWBPWoT0keBYJbOGtgIBccZ2PiGXU7gtBcqF6dI9k2xwtv7UJPwm4xJ3HxmW9tJ+dTVjEB1GVgAdDB7sNoYDZVJRp1mCD5jeuG9xEhzKMrjpI8MHYDKYGp+vrWbWpF6cM7QsPiLwS0W7uHzO9t0GZSsQWABHxD3ipm5zFh1+K8ijzJgfU6V83Px24VGfxR5if41oPGcqvARSREd2PXxSpBUg67Gr3Gn0tiuZ8LbQO+Isqp2PeLB9oOvypL7UOKWfshxFplzfsxdUTJIlVDbHUAz0qnMHzYQ3xSIgiQjx1AYAK22zg9Nad+XebcO2HXB462L2BLeG74le05YsFvgGQQTIZenmJioiOzdLSrfNxmz9wUCqbYXIxzAlrjL4wRGUSfepXB8FwzXbtx3uF2Kye/w6g+HQjMSW67elOOH7HsKiXWw7u3fJFvOwZUkgh1KiSfImdD1mtHC+TsTZD/abaYiB4DautbYhR8HRSxG0gepFT2vpXfNPLGH71GS4xWfEARdMabG2AAd95qWucAwd4hjdcSoAzXkzALAUNKaNG485pgu4rhuIsXhZXEW8QEORLpuA5srZIJJRhI3mIFVvhsRxBmCgEIzrbBjwlrk5VBmCTEx5Ampumo95w4bZwyqti47d7OebiNbhPFByqDnkLHnrUfhrVx8VZxFu8pufdwLouTmVVUjN3eQiRp4tt9aauM8tYK0+XiGOm5aMG3atlzqFOhJhR7gH9KV35ht2sbnw2Y2FYZFdVBiBJYKYYgyR8p6iqi7+B8fwuG+9vv3czaViWKympWFnXKy6kdDtFM2C5xwV4xbxVliemcA/Qwao3tF4kHsWUVLifeXXIcASCEAIgnXeffrVWvdadz9aqPt2q4Xhn/nL+OR3yNGUaE21uRO+8fWmjkDEZ+GYNiZJw9uSddlA1+lQa/8A5i5/vbf/ACyUD3RRRVBRRRQFFFFAUUUUBRRRQKnaDbFyx3U+J1ICj4j4kI+UgA18+9ofH7l3EtYz5u7+7ZhBzZYESvQRt6a7VcXbVzV9ksKLT5cQ+gI+JV/N6bGPnXz9w7D5vEdSag6cFhQoptwnKDPZtuLig3MvhIOguNlUk7atGnQGl9UrvTjV4W1ti4wRGDKvkQZB+R1oJtOQbhUsLiQAh2OveEAEf66VyY7k+5atu5ZSEBOk65WRdPL4idfyn0riXmLEDa8+nr/r5eXSsb3H77KytdYhtGGmsiNdNdP671fSe3JhsSUaR8x0PoaYFfvbYIB6BW9f/bY+ehj+h0WqaeV+O2beGxFi6pDXIa2yrLZhsDqNAYI92HWs2bbl0ie8EbjX9PcVwcRtoR01FdV7GEMt3KrBiwYGJ6TBYMFMEGQOp8pqPxlwEkjYkmCZ89PWszFbnUNicIBqJ9anuV+8J+7U3J8JSCQ6iSVaOmmh/CYPnUY2JBBBX9BUjwvjxw2th3VoIYQII0ht5zAzB6dK1pja5OSOcBhh3V5j9mZc9p23TzRh01kR0I8jpYnDuLWcSuazcW4v+yf9GvmTgmLN0uoYzlZkM6hlHiHrKCY80r6B7OMel/h9h0ADBcj9TmQw0k66nxfMUk0u9onjV5LK3cM6Mbhm5buMFIPeXcxCECV0zTtrP5hMFyvyhbu4xL+GuuUt2mZmuk3Mly4IHcIwAVdXMmfhHpMv2z4PFPgwcKqQD965IVwoIKi20g6tIIG81Ddm/aFbsWEw+JTu27zIHCFViAAXJ+Js2bUdI6a0EVzl2IC1ZvYkYu7dceIhrYYsWYSSQ2+pO1INrlAquYs2aAQuQknxEdCQBpua+qsTiktoXdlRBuzEKB7k6Cq4x/NB/tM3hbU28P8Adk59SB3gNwQpGgdoE6xvroo4bXZ9b4oiG5de33aD4QpnvIOubb4f1rfhf/p3wCmXu4i56FkUf8KT+tMfIt9czrmBORIj0mf4inCtI5OE8Kt4aylmyuW3bGVRJMD3JJNKBX/zdz/8tv8A5df6VNcd4rcZxhcNPeOJa50trMMZ/N/reqsxXFFs49rF29eLNfjvesIyJmJzb5lIHy2qWqvOil3hXGHt3Th8RusZXJ+IHrtqvSfOQaYqqCiiigKKKKAooooCo/j3FxhsO94jMVHhUaFmOiqPKSQJrsv31RSzGFUSSegFVXx/ma7iLjMQFS0M9tGaMxFxFBInXRtZ0lgBrQVX2kcSe9iBnbM5ALnoWbcKOiAAKB5AdSajsJbgCt/O7s2OdnjMxVmiIlkViBGkAkgekVjY2rI214RWVeGgxrysq8iivK9UxRXoFBtYa3VERlFxR7RI/wALN9K4LrDy+lS+FtTdtf7aOh/vC4o/zCoW3aZv5z0HmaqVp+yEiUIePkR8vpWh21GmorfaUi4BbBZiSNjrp7zWV53E6dfQjfpTaadHA8Z3VwN+R1aPQET9VzD51dnY5i+7vY3C/hR1uJ85Uke4FuqR+zsULm2QNRMaTB6jr6GrM5D5ht4bHm7cPhvYdU8MHx5bZg6+alfcj5F0uPj3BlxVhrLsVDFTKxPhYHr7VUtrgDniC4Vypy3VlobLojsInQnu5001G/WrR4ziL9zCg4URduhQCY+7DiS5n8onodY0O1VtwvH91xNmxN4G9buoriQQcthlJACzMEQd/F6mpVi1MbhLHc5LwQ2ly6XIy+GInNp0FVbxQWGxd9cMV7psoIT4fiQXI003fb5dKkOYcX9sfxrOU+EHa3uCB5uRox6CV3nLhw3CKt6yqiFc2yRAh1N0CYI2ILe+hoOvlLitnDuGvMLZa2MwglQ3hnVQdJLa7aU/Y3GBLZcEbSD0239R1quLHAUxFtJLKwsoQwPm6KSR+LQkxXQcS+GNvKVu4eyctwITEoQDlGwgifXY1UOfL3DO4sy3xvLuTqdZMH2n6zXzhzDzH9pxpvW1gd7da2DvrdDCfff0r6dwuPt3VDI6sGEiD09q+c+Y+A27fFbttVi0mKgqsyq3Qj6AagQWiPKgu/idn7Zg7WIteJwi3bZGmYMoLJ7MNI8wPKpDlziwv2QZkgCf5H/XUGjhz28NhrKXGS3ktIsSBGVQCAPfypWwfE7WGxly4tz/AMNcMkkFVQtOca6ZcwDjylhQP1FeA17VBRRRQFFFL3H+Nn9lZgudCegnppufQe3mQHFzVimvHu7beFT8IEl2EEBvJBI23J9K0rwSycuZR3oIW67AArbQtcMeQJG/8oqc4NwTu4d9W6Dy9T5t/DpULxjBPibb32YBPhtIB8figFz1JOw9qgoHnnKeI32XVWvOy+zEkfpWq0ulTXaYe8xb3YCsQmcLsHVFDAf69OlQmHaQKitsV4RWRrE0HlFFFB5WS15WSigc8Xw2x9nwTW8guZSzEEk5oUmd5gqQVERPTqrJh7YVgcxJ+E6aARpEae9b0vFdACxVDpJgF/D8pLUwWeGqwRAiZbqoCIh2ZMxzKxkB43AABGkeaiu76oGPhmepFYJZlgJ23JMbVM4/B287BfEs6EiDFRz4ID+lBKJxu4lh7NtiqGTAIJkkEaxm+IAiOtWJyRyzaxeKvJcDZbVtZIMeMkAmes5XqseE4cG6oIGUHO37tvxH6kKPnV6dj+CyYO5iX8JxFwtJ/JbkSfIZs59opA28f40mCw5uFZCwqIIGYnRVE6D+QBqsDjUxeJu31td27G2dgSCLUNDDfcEH2Nd/NXMDY28FsybKGFMZfGR+1II8QymAPJp/FpG8TBsWGS2DnyidSCc20HzYA6/OgZuH8FVktoCJvyBHS2n7R/c/CP3pro4tC8VsIBA7u3AHQC4I/hSRydj2w11rDNcW4cvdFMsEtByENupzKR/Dap/FWOIPjUvNaIdFCoe6JU+IEZyGAU7zMRTY3YLF5LOxM4bLpAjxp4tSNvTXypk4Bybaw+BTDqBsWJ3ln1Mk7jYT6Clng+DvXRZFo2g3dknvJK7jbLqYJBHsD0pk4Zgca9pD9qRFyiAtoMYgaEt186qF3iWG+yW7xCM6BWJtqYYCCTkOsEa+fzjWpl5tXx3ALk+MQWBPxMQzHqct0AwPwdNKvvi/DzatG5exBJzIA7KFALMFX4ehYgGfPpvVZ8R7MEuYwxdTD2Lsl5gZGyn7tBtDEqROwDekwP3Z5ew+OwwxBs+MMVbOc+oVWnXSIYdKnuZ+ALisK9gqNR4RsJGw9J2kbTNIXYzxFbN3F4J3i6t0MqkZS2W2qvAgQRkEjp8qtWqILk/FA4dLY07sZQp3ULplPqpGX5Cp2lnHIcLixcH7O+dR5XANf8aif3l9aZVYEAjY0g9oooqhZ595sGBw2ZSO9uStsHWI3cjqFH6kCqn5Y41fx/EsKrSUF7vWUajwnMWbyHhA8hMdat/mbkjDY8qb4eUBAKuV0PQ9P0qU4Xwq3h7SWrShURQo6mB5k6k+9RWrjmJyWSAYZyEB8s27ewEt8qTcZzOt+yGsBhZtR3YPhLuDkQfu6E+w1pp43dC3LTMM8Bwlobs7iJ9guedOtLOC4Az37VtbaizZuBrmWMgKjMLY848A9hrvrUKXaDytbRbdoT3628xO4usZZz55pLaR+WqvwpglT0r6tx3A7V5w9xFeEZIYAiGKmdRofD08zVBdoXJD4K+SoJttJtt5j8p/2h/TzrNUtUGsbTyKzIqKxorLLRlojECt9i3J12Gp9hWtVpu4nwnD2sHYIaLlwFmeY89GBBJVWGWAJ096Kgbt7KgPVmDH+7MfMmT/AHRXTx3FvbyIGIBtLI89T/SuK1cUvBPes3hXKgK+IQAofVTr0E7eVdvPeGZb6yCAU09YZtqBfe/QuGd1Z1UlUIDH1MwANz6kbVoyxv8A69vOunDubfiYlfJASCf3o3/d+tQdXDMK4VswZWuQCcp0VdcugkFjrr5CrdHMq3cNasIot27aAOineCQlsTqRlCknqfIUgcH557rCPhsNhmXF32yveJDEgz8IyjKYMAagSTM09ci8ntlXvDJ3Zo8+g/gPrWojvw/DbjW3vkA92Jg7QpllWPSagOYeZ7ZxD30TvLath4Q6BsqHw6bAyB/IiretWFVQoACgRFVpzh2P3cXevXrWMym4QVtshCiAoALK2wA08M1aiFxfJGbhVvGIWu3Dmu3wvxNbaJVPK5ZCKy+qsNZpo5e5yuYjBizIOLDLazx4bisAVvrt4WSJjVWJ00qT5YwR4RwvLi7oZbOdmZASAGaQBOrany61SuA7SHsY83rNpFtvfNzuhvlYZe7zGcvh100DHy0qKtThOMGGt2LzBilrw3ComFclM5H5Q2Un0mnLl6+r4dWQyha5kO0r3j5SPQiCD5UgY3ijDCHIsA27jXA+jC3bRrjLGvibIE/vHypl7LuNjFcNtMBHdzaj/dmAT6lcpPvViMu068E4dcc7Jcw7H2XEWif0FKGC5zw/Eb11ETK0SEJnvEBBJGkBw3iA19/KV7bL19eHvlCGwcoufnB7xSuXpEgA9aq7knlfEk2calsiwGIZu8XZXyk5c2cwR5dJ2pQwJyJjMTxW9iMPdt2mV0vrcbNB7xn+AKDMZSGUxvGxq9B61XPAOZAzM9sjPbbLeQHQMd/7jRv0YdYNWDhMUtxA67H6jzB9QdKQa+J8PW/aa20gMNCN1I1DD1BAPyqP5bxbQ1m5+0tHX2J6eQmY9Iqaqqe1zmHE4DF4S9ZeLbg5kAgMbTAlXO5VleI9J3iFFrUVGct8ft43DJiLeiuDoSCVIMFWjqK8qiUooooKlxfF3vcYbEIT3eGDLM6QEdAPXM5Jjy9qs3g+B7q0qnVj4nPmzan+nsBSfZ5NuW8flS0q4QkOXzljIglWDNJJIjyAPuKfaiiuHjHBrWKtG1dXMp+oPQqehruoqooPm3suuYbvLlt0YKC0TBK/mg/TQ/Wkg3sphxlPrX1RjuFWr37W2r6EeIToSCQfMSBp6VF8Q5EwV748On90ZP8ALArOl2+eRirZWMg/eD6/rpWs4dtPCdRI00I852j1q9rPZHw5XDC0ZBBHiO42rzjvZwMXcU3b5yJOUBAGAbcZwdtBGn8aaNqe4RwC9fYLaUFiQuYmACwkATuSNZ//ALTfa7GcXcC97etKFEASzwPICAOp61aOG5Yw6XhfCE3QIzszMdo/ETrGk+VStXRtS9/sdxNi9buW3t3bSMjP8S3IVgWyqA06DSDJ8qy5p5YvY3KbNi45tqQfwDViQPGVB3B0OlXNUfwRgben5m/jV16RR+H7Kce22GFuREvcQQZ3zK7NEdINOXKfY0tqWxtxbpP/AKdsFUGkQzaM49NB71Z1KvaPzIcJhDkMXb0okbjTxMPYfqRU1FQ9vkLC/bc+FtC1kBDEFipOzZVmBAlfUk+WrbY4TcRcq3co9FpW7HC5wlxncsO9yqCZyhUUwJ6eLan6kiI8cPudb7fT/vWX9nN/7z13UVRF4vgK3FKu7OPJ4YabGCIqKxfZ7h7igN4WE+JFVN/SDqKaaKmhX+P7O7lwXCHCtDZBmOVmNsL44BOQwSQBua6+TuSb+GRxdvKpZgQtgsEEKASQwEsY3joKdaKoXuN8rHE2GtXG71DByOWQEgyJZZI89qU+L8iYTBYR7j2UVUI1tsWuAu4AKu4BBBO/QVZtRPNHL643DPh2coHKnMoBIysG2OnSKgS+R+U7GW7iMNnYX81t+8dW1VzJECDJ6yQQfWpvgTXMHfazdB7u+0oxOYK0ARvIVogeTCPxCpXlLlhcBY7lHa4M5aWAB8UaeEARpUR2q8TuYfAG7aVSwdBJE5QxiQPOctA41D8y8qYfH2xbxKZgplSCVZSREqR/DY1H9nXNBx2DV3M3U8NzpJGzQPMfqDTRVEPyzyrYwFo2sOrBWbM2ZixJiJ10GgA0A2r2peigKKKKAooooCiiigKKKKAooooCiiig5uJ3Stm4wmVRiI1MhTt60t9nfGjibNxsjKFYCT+IxrGnt9abaKApX5v5DTHsjtddCi5QBBWCZJg7H1noKaKKCL5d5et4KwLNqSASSWMkk7k9BsNB5VKUUUBRRRQFFFFAUUUUBRRRQFQfOvL7Y3BXcOrBWcKVLbSjKwmNYMRPrU5RQVp2Y8m47A33N4WxaZYMPmJIMqQAOmu8aE1ZdFFAUUUUH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1211263"/>
            <a:ext cx="3048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data:image/jpeg;base64,/9j/4AAQSkZJRgABAQAAAQABAAD/2wCEAAkGBhQSERUUExQWFRUUFxkZGBgYGB0YGxwfFhcXHhwYFxsYHCYfFxokHRgYHy8gIycpLywsGh8xNTAqNScrLCkBCQoKDgwOFw8PGiwcHCQsLCwsKSwsLCwsLCwpLCwsKSwsLCksLCwsLCwsLCwsKSwsLCwsLCksLCwsLCwsLCksLP/AABEIAM0A9gMBIgACEQEDEQH/xAAcAAACAgMBAQAAAAAAAAAAAAAABgUHAgMEAQj/xABHEAACAQIEAwYDBQUFBgUFAAABAhEAAwQSITEFBkEHEyJRYXEygZEUI0JSoTNyscHRFYKSsvBic6K0wuEkJUNTYwg0NdLx/8QAGAEBAQEBAQAAAAAAAAAAAAAAAAECAwT/xAAfEQEBAAIBBQEBAAAAAAAAAAAAAQIRMQMSEyFhQVH/2gAMAwEAAhEDEQA/ALxrFxIMGDG/l661lRQKWJ5lxOFfLiLYuKfhdfDP8RPppUxw3mexf0V4b8raH+h+RqQxWES4pV1DKdwf9b+tInMHI1xJfDkuBrl/EPb838feuV7sePcdJ234sCiqp4Rz3esHJc8agxB0I9JI/j9aecDzbbvITbBdwDFuQrEgTlGYjU+kirj1JUuFidopP5I5yvYy7fs37BsvYyyMrASxOhLHeBMeWtOFdGBRRRQFFFFAUUUUBRRRQFFFRWP5msWpBfMw/CviPzjQfM1LZOVk2laKUMRz5+S182b+Q/rUbiOdb52Kr6Ko/wCqa53q4xqdO02cy8xW8Fh2v3ZyrAAAJJJ2Gm3ua5eTucrXEbTXLQYZCFcMI1Kg6QTI1pB47xS9ew5Vr4N0sCqOAyKFO7gDVj0HSonhBvW83e3c0wYQG3AjchYDfOseecunhvC86KqL7cfzGvP7QYfjb5MaTr/EvSW9RVUWOPXQRlvXZ6DMT+ms0/8ALV/ENbJxAjbKSMrEdcwG3ToOtdMep3MZY6TFFFFdGBRRRQFFFFAUUUUBRRRQInPr4fvAjWSbhQP3i6GJKwfCQ23WlQ8FDqck3EGuxBQzvI1Rh5g70+c43lbu03LqYOkEZljWdfl50y2cMiCFVV9gB/CuWXTmV26Y52TStuE8fvYcKYa8wEMXbxuvSTotxh0Jgx16F34HzRZxQ8Byv1RtDpvHnH1HUCtmM5ftPrlCn0GnzFQ2P5ZVfFk8Q/Eu/v6H1rj3dTp8zcb1hnx6NlFJ/D+b+5YW8SSU2W75elyP83186brdwMAQQQdQRqD6g9a9GGcym45ZY3HllRRRW2RRRRQFFFFBox2F7y2yZiuYRI3FJWM5GxA/ZvbYesqfpBH60+UVjLCZctTKxWrckYvqFPoGH861NyLivyj/ABr/AFqz6Kx4cW/LVWYjkPFZGICiASPECdB0ABk1D4LBG6+V2KPuPAcoUqGDQoLGQTsPerrqsebMJdvkXsT9wqBygjx/GvWfDlAB1119dHikPJa6eG9n6XRm+1A+YRdR6HMZX5ip7CdnmGT4u8ufvNH+UCunky0pwyXNGZgRnIAYjMdGjqNvlU9Wphj/ABm51yYLhNqz+ztqvqBr8zua66KJrowKKKKAooooCiiigKKKKCF5l5oTBKpdWbOSBG2kbk7b/wAaVL/a0IIFgQfO5/RKsDFYRLilLiq6ndWAIPyNJ/FOybCXZNs3LJ8lbMv0eY+RFYvd+NTX6VeE8cD942ViLdtZ8QOVVzeEfDAkkxrsfOKl8J2wWlVVey0AAZg6tsN40NR2O7NPsqt993gu5UA8VvUugBbKxkQSPnXRY4E2EuKj2lzOCVCQZCZcx+WYbxvWbllJG5Mbay5m5r4kxTEYSwy4RQjNnAViQSWYqrZykEaem1O2F5xwdwAribWu0sFn/FFLQ4q7W57u5lYaEISCD5EaGkHjPClUlrQNuZOXUA/I7GsTqVeyLmxvBLGJWdNfxIR/LQ1w8vct3sJcIS8HwzT92wIKnoUMkR5j51SWE4tctNI8J80OU/VYpu4R2k4i3GZ848rgn/i0b9asuO960lmWtLjoqC5X5rXGq0KVZIzdV18m+Wx1qdrtLty4FFFFUFFFFAUUUUBRRRQFQfOeHLYRyoUsgzDNMGNCNPME1OVHcwkfZrs9UI/SghOVlbDuttoyYhBdSJhXj7xBP4fhI96bKhLGH73CWSurIqsseaiCPfceh9qlsNfDqCOo/wBf1qRa21y2f2tz2T/q/pXVXNbH3z/up/G5VR00UUUBRRRQFFFFAUUUUBRRRQL/ADg0W7Z/+a0Prdtj+dcXOvFrfdOisO9GZdD4ljKToPFBBBkaV1c8/sE/39j/AJi1Ubzvw5LSNiCwHjzCSF17thlzHowkR7VKpwwrKUUoQVKjKViCI0IjSK0cXxHd2blwIbhRSQoAJJGwEkfxr3hOBWzYt20nKigCd/nXPzJw9r2HdEMNEjWJI1AJ6CaqKW412k3TjXtG3hrKKxGW5YVm0/CxIMNv9KlcDz3h1CZ/sQZngf8AhhtMZpDrABBEwdttKrbiatevviGMlnYeZJiSZ6/966L2TEYjA2gp8JVWJH5rgYge3iPTes6Xa/cRzrZtP3aNYeBsr5Y9IUMPqRUx/bihUZlYZ1zDLD6aeRk7jYVQ2M5cGJN2+ozvcLSzDwWgWIzkjXSCfl5A104ANbS5Zt27t42EDM6XHytBzQyTlUEHpMR1nSi9bXG7LR94ok5Rm8OsTl8USY6Uu8Z7SrNnE/ZUtXL10LmOTLlAA3kmTrA0B1+dU3xm/iMRcFxQnd2zazpq5tliWJ8W6rqCW6gio/mLAXHuLcbEA940LmYiQBOhzZYJMRGhFNi7sF2kLcu20y27YuAGXuNI8AYz92FG8asJj5VvTn+2bvdh7B1ic7f/AKx+tUTZ7p+J4J7ZGvdZwBoCkiNQB8KrtXZguTXOLzZkJDFsvtrAO0xUF2XufhbuOly1CpMur5tlkaBeo8iYrDCdqeDbFHCublm8GCgXLZAYmCCCJyggggsFmapt7tgcRxr3QpWcTlUmMxYlVy+ZXePXT0XuXuIi9iraXGZUzqWJOfQSZAYyGGkGRG0ig+sMTiltozuwVUBLE7ADekvEdq1k/sbN1xBOZwbSwDvqpaPl/So3ma6W4bh7a3yhbvSWuliWNkOxLEbjMoPi0MiapPhfEg9xftNw5SrKWZmbRiRsZgQpGg/F8qou7HdrWSdLCmJ8V0H+DA1FcS7QLmLtvb7tXXe2bX4mVSSmYuRoJkf96qPgXBrV24iXC0NbJXLoT44k6GNJNWBwTlI4a9atsbge2zXCpKxluLdSfCxEwOnkRAqB+7Pub0dvsVxHtX1UuAxBDAnUKR+IGZEdCaccPhylxo+BtfYztHzOvsOlVLy2Lb8dVe8IKIXIGxaCwU+Rykkny061aOL5nwtr48RaUjpnBP0GtXYlKicNjGOMu2ysKESD57mfqWHyrnfnTDlSbRe8eiohk/Nwqj3JqNwODxFq7dxSlX70T9nmCCSDAvGQY8UDKB4onqc3KGqcKKXsRzratKDetX7Z6g280fNCyn61os9pmAb/ANYqf9q24/6avdDVNFFcWA41Zv8A7K6r+x/lXbWkFFFFAUUUUBWrE3SqMwGYqpIG0wJj0rbRQIfNnMgu4RmW247vJd8Wkm26uVWRDL4cucSJnyqb5zObBMfMA/oa5O0TCF8LCsEBIU+EHRmUafl3mubmnjZGDu98vd+N0Q7hspbXQysAdd9CNKinWozmXiAs4W+5IBW1cI13IQnT9KRuB9uWHv3BaNi6HIOoa3kOUSSCXEDymontO5jt3rbGbqlVyJaNsklizBmlCVygA69THkDRFVYLFNcBBIhT4QPM7+50FSnB7RXGIzAjukuuZ0PgRo0O2sV18C5SxOH7q5dsnLnVt12IBHXTQTBFa7uCxSJfv3bV3NdV/EUYiHKa5o1GVP1oh5+2pbwtgBGC21IvQBDlrYGoB8UMc0Nr16GtPA+NWThU7mc6Ov2l0WMwYXJRiNW1ynYDw76Uv8GW8eEscxDtcYrmYloXICYbYQBHTQ+tZchYK53GLKxDOirO+dbV4z7QQf8AQort5Tu4K5icU9ooWZmUrfgW8uYQLIS4py6bsKWe1tMuKtAC2n3a+G1IWJaNCTG3n5Ur8B4ev2tVuNkCXRm2DQG1iQddPWpXE8JvYm7lRe8yKGJzLoMjkLObUDKdus+dB1cv4YjHYYlWWSWAbQxlJHTX39KkeC813mxqLCeJshMGYOh6xMelTFzhN98aMSwtpbtDKPvUJgW32E5jq8CB5UvcA4Tc+22TkOtwRoR18yAKev1Pc4RHMd0/abzQYz3JjbVm36Ct3Zrg0vcXw1txmRn1GonLbJ99xNMFzhWLsDGrcw7Fb9poIKmGUsREEzox/wAIpc5LtYjD4609u2wvL3rIrI2oVCDAg5vxjTYjXaivpvj3LFnEYcWmWBbXwZdCsKVgEg6EaGvk7hvD3xB7sRmncmAILMST5ASa+leZ+Zbw4UuJSbTMssYJK+FoI8gWC/I/OqU5O5bcs15SQRc+Du2Zgp0JfTKghj8R6Ggx5cwvd37Cvoe6uIesFbxnqJACnQEEjbWrF4VjHvZMRcYM90BdBEKLrpHhhfxM05QYb0pd4pyFYNjD58QdmktCmS7EyBm6k+VMXAOG/ZsLYuBi6pmRk8JMDMMywND1k+lBFcF4Jdfi92Ldm4t21nUXWYKSluypBygmRmmNtfamW9yxiUPg4Zgj6hi36NcU10iyiZMR3jW7otW8mVliLqgNIZfFpbGvtT3w5yU+IsBsxgyIBmRod96lwamWldPax1pSxwmFtgbkWGePUxdNRWD59xT3SiX8ODoulnw+mUF9yTHyFXGyyIqjcB2TC3xi4toAYe21tkU3CWgBGKkkTvPXasXD+Vrv+HdMFxdwPvrKg+dhP4F5FduG4FxH8WMtL+7YT+n86b6K1MPrPcj+GYK8n7XEG96d2qD/AIdf1qQoorbIooooCiiigKKKKBc57/8AtT7j/MtRHatiythFMhWLy0xqUZVX1EtJHktS3PpjCn3qH7YMWg4bdkjNmAAO+m+WddiDIqUUVyGe7vXcRJC2rZJImfEw8tT/ANjUp/a12/bQO+ZV0XQKYXRQSkMQAPOtvZvwZbuGxrPOUIi6GPjLE7ein61z4K1Cj2oJ9O0A2kW3eP3eXIPCH0AgA6SffU1N2uerThQz2suVZXxWyVI/KXCnQ6Sp6bVV/MLfCOlHEsb3zm4AVGVVAMaC2oUbegHzmpZpZdriwfExdtiAbiAwCWGi2shIAGggXFAA9fn14TFW2ElSrGAWaCsMHK6KzEQJ6T70q9nl5RgwuYZla6WWdRmbDgSOk5T9KheVuLkYXFB7573viEV38S5VYAIGMxLdKuxGYjgHc4lWRXVlfxoWgXJLAd3mAAYgmASYzA6U/cG5Wvsgezb72x3j93Li24y3CPHbdcjERuCdqZ+R+VGa0buPsp3zPKjUFQsASBoJygxrOp609KoGwiprZtXB4ffQFThbsGZIS20/NTNQeNQYdu8yYiywPxXFuhNZ0IaUPtFXJSN2t8K7/CABgSjZu6mDclSNIMyCZ9prNw+1ru+EY8zBmXvLtpo1GgHlvoNDFQPNnMdoXGh1JAEKuvSQAQTAO8aUvcn8vi8bkyMlg3BH76j6azTDw7h1scUjFi3ARSxjQEqwl9d8w1M0k1+lu/wtXeYsga2bIKu2ZGbR4/Cx31IPtrU7hOLWkzJdPckKp0VmDHKCZyiQQDufWuTtGSx31sWGt6H8AlR6n0209K18wYB7V4i6VZwqmV0EHN/T6RttVslntJlcb6TZxlkDP3ikLlJlT1IjRomZpu4PfGRPMXwjadXu4fQ+Y8S1WvC1Q27veAkfdxEfEbqBM06Zc0T6TTTw7mTusSMJeWb7YtGlPgys+GIiTOi2z+lZxwk4byzt5P3A+XBiL+HvMyhbKW2yBVzMwGhJIJy7bRqBrVgKsCBsKUeSgM58+4tafw0+v09Kb66RyFLgI/tI+qx/wA0xGqKxXajftcXvqbIcWrzKEAOcqpyZFAJBYj31oL2orVhb+dFeCuZQ0HcSAYPqK21QUUUUBRRRQFFFFAV4TXta79kOrK2zAg+xEGgWu0Nx9kYAidDHX6Ul9snc27FuDJvP3jOTIK6BevwxoI0ipbnrhtzCYUDDgOseM3HbTK1sLlHRdhlEAb9SaSO2IObeEsRLrYtKQNRISTr5evlUoy5IwpPCsa1tCxu3yqBQSSEtmIA/fFQgwzJ4SpBGkR+lc/AO0P7Hh1wtuyl+C7MxJCkvlgbaqMvzneobGY+/fuM7XCmdi2S3KqCxmBrMVRt47YbPGRvTQ/0rjbD3MsGy4kFlYqwkAEyJHiG2tdFm467XLn+Mn+JpuwXPIXAthrlrO+pS5IMEtuV0ggTEHWBPWoT0keBYJbOGtgIBccZ2PiGXU7gtBcqF6dI9k2xwtv7UJPwm4xJ3HxmW9tJ+dTVjEB1GVgAdDB7sNoYDZVJRp1mCD5jeuG9xEhzKMrjpI8MHYDKYGp+vrWbWpF6cM7QsPiLwS0W7uHzO9t0GZSsQWABHxD3ipm5zFh1+K8ijzJgfU6V83Px24VGfxR5if41oPGcqvARSREd2PXxSpBUg67Gr3Gn0tiuZ8LbQO+Isqp2PeLB9oOvypL7UOKWfshxFplzfsxdUTJIlVDbHUAz0qnMHzYQ3xSIgiQjx1AYAK22zg9Nad+XebcO2HXB462L2BLeG74le05YsFvgGQQTIZenmJioiOzdLSrfNxmz9wUCqbYXIxzAlrjL4wRGUSfepXB8FwzXbtx3uF2Kye/w6g+HQjMSW67elOOH7HsKiXWw7u3fJFvOwZUkgh1KiSfImdD1mtHC+TsTZD/abaYiB4DautbYhR8HRSxG0gepFT2vpXfNPLGH71GS4xWfEARdMabG2AAd95qWucAwd4hjdcSoAzXkzALAUNKaNG485pgu4rhuIsXhZXEW8QEORLpuA5srZIJJRhI3mIFVvhsRxBmCgEIzrbBjwlrk5VBmCTEx5Ampumo95w4bZwyqti47d7OebiNbhPFByqDnkLHnrUfhrVx8VZxFu8pufdwLouTmVVUjN3eQiRp4tt9aauM8tYK0+XiGOm5aMG3atlzqFOhJhR7gH9KV35ht2sbnw2Y2FYZFdVBiBJYKYYgyR8p6iqi7+B8fwuG+9vv3czaViWKympWFnXKy6kdDtFM2C5xwV4xbxVliemcA/Qwao3tF4kHsWUVLifeXXIcASCEAIgnXeffrVWvdadz9aqPt2q4Xhn/nL+OR3yNGUaE21uRO+8fWmjkDEZ+GYNiZJw9uSddlA1+lQa/8A5i5/vbf/ACyUD3RRRVBRRRQFFFFAUUUUBRRRQKnaDbFyx3U+J1ICj4j4kI+UgA18+9ofH7l3EtYz5u7+7ZhBzZYESvQRt6a7VcXbVzV9ksKLT5cQ+gI+JV/N6bGPnXz9w7D5vEdSag6cFhQoptwnKDPZtuLig3MvhIOguNlUk7atGnQGl9UrvTjV4W1ti4wRGDKvkQZB+R1oJtOQbhUsLiQAh2OveEAEf66VyY7k+5atu5ZSEBOk65WRdPL4idfyn0riXmLEDa8+nr/r5eXSsb3H77KytdYhtGGmsiNdNdP671fSe3JhsSUaR8x0PoaYFfvbYIB6BW9f/bY+ehj+h0WqaeV+O2beGxFi6pDXIa2yrLZhsDqNAYI92HWs2bbl0ie8EbjX9PcVwcRtoR01FdV7GEMt3KrBiwYGJ6TBYMFMEGQOp8pqPxlwEkjYkmCZ89PWszFbnUNicIBqJ9anuV+8J+7U3J8JSCQ6iSVaOmmh/CYPnUY2JBBBX9BUjwvjxw2th3VoIYQII0ht5zAzB6dK1pja5OSOcBhh3V5j9mZc9p23TzRh01kR0I8jpYnDuLWcSuazcW4v+yf9GvmTgmLN0uoYzlZkM6hlHiHrKCY80r6B7OMel/h9h0ADBcj9TmQw0k66nxfMUk0u9onjV5LK3cM6Mbhm5buMFIPeXcxCECV0zTtrP5hMFyvyhbu4xL+GuuUt2mZmuk3Mly4IHcIwAVdXMmfhHpMv2z4PFPgwcKqQD965IVwoIKi20g6tIIG81Ddm/aFbsWEw+JTu27zIHCFViAAXJ+Js2bUdI6a0EVzl2IC1ZvYkYu7dceIhrYYsWYSSQ2+pO1INrlAquYs2aAQuQknxEdCQBpua+qsTiktoXdlRBuzEKB7k6Cq4x/NB/tM3hbU28P8Adk59SB3gNwQpGgdoE6xvroo4bXZ9b4oiG5de33aD4QpnvIOubb4f1rfhf/p3wCmXu4i56FkUf8KT+tMfIt9czrmBORIj0mf4inCtI5OE8Kt4aylmyuW3bGVRJMD3JJNKBX/zdz/8tv8A5df6VNcd4rcZxhcNPeOJa50trMMZ/N/reqsxXFFs49rF29eLNfjvesIyJmJzb5lIHy2qWqvOil3hXGHt3Th8RusZXJ+IHrtqvSfOQaYqqCiiigKKKKAooooCo/j3FxhsO94jMVHhUaFmOiqPKSQJrsv31RSzGFUSSegFVXx/ma7iLjMQFS0M9tGaMxFxFBInXRtZ0lgBrQVX2kcSe9iBnbM5ALnoWbcKOiAAKB5AdSajsJbgCt/O7s2OdnjMxVmiIlkViBGkAkgekVjY2rI214RWVeGgxrysq8iivK9UxRXoFBtYa3VERlFxR7RI/wALN9K4LrDy+lS+FtTdtf7aOh/vC4o/zCoW3aZv5z0HmaqVp+yEiUIePkR8vpWh21GmorfaUi4BbBZiSNjrp7zWV53E6dfQjfpTaadHA8Z3VwN+R1aPQET9VzD51dnY5i+7vY3C/hR1uJ85Uke4FuqR+zsULm2QNRMaTB6jr6GrM5D5ht4bHm7cPhvYdU8MHx5bZg6+alfcj5F0uPj3BlxVhrLsVDFTKxPhYHr7VUtrgDniC4Vypy3VlobLojsInQnu5001G/WrR4ziL9zCg4URduhQCY+7DiS5n8onodY0O1VtwvH91xNmxN4G9buoriQQcthlJACzMEQd/F6mpVi1MbhLHc5LwQ2ly6XIy+GInNp0FVbxQWGxd9cMV7psoIT4fiQXI003fb5dKkOYcX9sfxrOU+EHa3uCB5uRox6CV3nLhw3CKt6yqiFc2yRAh1N0CYI2ILe+hoOvlLitnDuGvMLZa2MwglQ3hnVQdJLa7aU/Y3GBLZcEbSD0239R1quLHAUxFtJLKwsoQwPm6KSR+LQkxXQcS+GNvKVu4eyctwITEoQDlGwgifXY1UOfL3DO4sy3xvLuTqdZMH2n6zXzhzDzH9pxpvW1gd7da2DvrdDCfff0r6dwuPt3VDI6sGEiD09q+c+Y+A27fFbttVi0mKgqsyq3Qj6AagQWiPKgu/idn7Zg7WIteJwi3bZGmYMoLJ7MNI8wPKpDlziwv2QZkgCf5H/XUGjhz28NhrKXGS3ktIsSBGVQCAPfypWwfE7WGxly4tz/AMNcMkkFVQtOca6ZcwDjylhQP1FeA17VBRRRQFFFL3H+Nn9lZgudCegnppufQe3mQHFzVimvHu7beFT8IEl2EEBvJBI23J9K0rwSycuZR3oIW67AArbQtcMeQJG/8oqc4NwTu4d9W6Dy9T5t/DpULxjBPibb32YBPhtIB8figFz1JOw9qgoHnnKeI32XVWvOy+zEkfpWq0ulTXaYe8xb3YCsQmcLsHVFDAf69OlQmHaQKitsV4RWRrE0HlFFFB5WS15WSigc8Xw2x9nwTW8guZSzEEk5oUmd5gqQVERPTqrJh7YVgcxJ+E6aARpEae9b0vFdACxVDpJgF/D8pLUwWeGqwRAiZbqoCIh2ZMxzKxkB43AABGkeaiu76oGPhmepFYJZlgJ23JMbVM4/B287BfEs6EiDFRz4ID+lBKJxu4lh7NtiqGTAIJkkEaxm+IAiOtWJyRyzaxeKvJcDZbVtZIMeMkAmes5XqseE4cG6oIGUHO37tvxH6kKPnV6dj+CyYO5iX8JxFwtJ/JbkSfIZs59opA28f40mCw5uFZCwqIIGYnRVE6D+QBqsDjUxeJu31td27G2dgSCLUNDDfcEH2Nd/NXMDY28FsybKGFMZfGR+1II8QymAPJp/FpG8TBsWGS2DnyidSCc20HzYA6/OgZuH8FVktoCJvyBHS2n7R/c/CP3pro4tC8VsIBA7u3AHQC4I/hSRydj2w11rDNcW4cvdFMsEtByENupzKR/Dap/FWOIPjUvNaIdFCoe6JU+IEZyGAU7zMRTY3YLF5LOxM4bLpAjxp4tSNvTXypk4Bybaw+BTDqBsWJ3ln1Mk7jYT6Clng+DvXRZFo2g3dknvJK7jbLqYJBHsD0pk4Zgca9pD9qRFyiAtoMYgaEt186qF3iWG+yW7xCM6BWJtqYYCCTkOsEa+fzjWpl5tXx3ALk+MQWBPxMQzHqct0AwPwdNKvvi/DzatG5exBJzIA7KFALMFX4ehYgGfPpvVZ8R7MEuYwxdTD2Lsl5gZGyn7tBtDEqROwDekwP3Z5ew+OwwxBs+MMVbOc+oVWnXSIYdKnuZ+ALisK9gqNR4RsJGw9J2kbTNIXYzxFbN3F4J3i6t0MqkZS2W2qvAgQRkEjp8qtWqILk/FA4dLY07sZQp3ULplPqpGX5Cp2lnHIcLixcH7O+dR5XANf8aif3l9aZVYEAjY0g9oooqhZ595sGBw2ZSO9uStsHWI3cjqFH6kCqn5Y41fx/EsKrSUF7vWUajwnMWbyHhA8hMdat/mbkjDY8qb4eUBAKuV0PQ9P0qU4Xwq3h7SWrShURQo6mB5k6k+9RWrjmJyWSAYZyEB8s27ewEt8qTcZzOt+yGsBhZtR3YPhLuDkQfu6E+w1pp43dC3LTMM8Bwlobs7iJ9guedOtLOC4Az37VtbaizZuBrmWMgKjMLY848A9hrvrUKXaDytbRbdoT3628xO4usZZz55pLaR+WqvwpglT0r6tx3A7V5w9xFeEZIYAiGKmdRofD08zVBdoXJD4K+SoJttJtt5j8p/2h/TzrNUtUGsbTyKzIqKxorLLRlojECt9i3J12Gp9hWtVpu4nwnD2sHYIaLlwFmeY89GBBJVWGWAJ096Kgbt7KgPVmDH+7MfMmT/AHRXTx3FvbyIGIBtLI89T/SuK1cUvBPes3hXKgK+IQAofVTr0E7eVdvPeGZb6yCAU09YZtqBfe/QuGd1Z1UlUIDH1MwANz6kbVoyxv8A69vOunDubfiYlfJASCf3o3/d+tQdXDMK4VswZWuQCcp0VdcugkFjrr5CrdHMq3cNasIot27aAOineCQlsTqRlCknqfIUgcH557rCPhsNhmXF32yveJDEgz8IyjKYMAagSTM09ci8ntlXvDJ3Zo8+g/gPrWojvw/DbjW3vkA92Jg7QpllWPSagOYeZ7ZxD30TvLath4Q6BsqHw6bAyB/IiretWFVQoACgRFVpzh2P3cXevXrWMym4QVtshCiAoALK2wA08M1aiFxfJGbhVvGIWu3Dmu3wvxNbaJVPK5ZCKy+qsNZpo5e5yuYjBizIOLDLazx4bisAVvrt4WSJjVWJ00qT5YwR4RwvLi7oZbOdmZASAGaQBOrany61SuA7SHsY83rNpFtvfNzuhvlYZe7zGcvh100DHy0qKtThOMGGt2LzBilrw3ComFclM5H5Q2Un0mnLl6+r4dWQyha5kO0r3j5SPQiCD5UgY3ijDCHIsA27jXA+jC3bRrjLGvibIE/vHypl7LuNjFcNtMBHdzaj/dmAT6lcpPvViMu068E4dcc7Jcw7H2XEWif0FKGC5zw/Eb11ETK0SEJnvEBBJGkBw3iA19/KV7bL19eHvlCGwcoufnB7xSuXpEgA9aq7knlfEk2calsiwGIZu8XZXyk5c2cwR5dJ2pQwJyJjMTxW9iMPdt2mV0vrcbNB7xn+AKDMZSGUxvGxq9B61XPAOZAzM9sjPbbLeQHQMd/7jRv0YdYNWDhMUtxA67H6jzB9QdKQa+J8PW/aa20gMNCN1I1DD1BAPyqP5bxbQ1m5+0tHX2J6eQmY9Iqaqqe1zmHE4DF4S9ZeLbg5kAgMbTAlXO5VleI9J3iFFrUVGct8ft43DJiLeiuDoSCVIMFWjqK8qiUooooKlxfF3vcYbEIT3eGDLM6QEdAPXM5Jjy9qs3g+B7q0qnVj4nPmzan+nsBSfZ5NuW8flS0q4QkOXzljIglWDNJJIjyAPuKfaiiuHjHBrWKtG1dXMp+oPQqehruoqooPm3suuYbvLlt0YKC0TBK/mg/TQ/Wkg3sphxlPrX1RjuFWr37W2r6EeIToSCQfMSBp6VF8Q5EwV748On90ZP8ALArOl2+eRirZWMg/eD6/rpWs4dtPCdRI00I852j1q9rPZHw5XDC0ZBBHiO42rzjvZwMXcU3b5yJOUBAGAbcZwdtBGn8aaNqe4RwC9fYLaUFiQuYmACwkATuSNZ//ALTfa7GcXcC97etKFEASzwPICAOp61aOG5Yw6XhfCE3QIzszMdo/ETrGk+VStXRtS9/sdxNi9buW3t3bSMjP8S3IVgWyqA06DSDJ8qy5p5YvY3KbNi45tqQfwDViQPGVB3B0OlXNUfwRgben5m/jV16RR+H7Kce22GFuREvcQQZ3zK7NEdINOXKfY0tqWxtxbpP/AKdsFUGkQzaM49NB71Z1KvaPzIcJhDkMXb0okbjTxMPYfqRU1FQ9vkLC/bc+FtC1kBDEFipOzZVmBAlfUk+WrbY4TcRcq3co9FpW7HC5wlxncsO9yqCZyhUUwJ6eLan6kiI8cPudb7fT/vWX9nN/7z13UVRF4vgK3FKu7OPJ4YabGCIqKxfZ7h7igN4WE+JFVN/SDqKaaKmhX+P7O7lwXCHCtDZBmOVmNsL44BOQwSQBua6+TuSb+GRxdvKpZgQtgsEEKASQwEsY3joKdaKoXuN8rHE2GtXG71DByOWQEgyJZZI89qU+L8iYTBYR7j2UVUI1tsWuAu4AKu4BBBO/QVZtRPNHL643DPh2coHKnMoBIysG2OnSKgS+R+U7GW7iMNnYX81t+8dW1VzJECDJ6yQQfWpvgTXMHfazdB7u+0oxOYK0ARvIVogeTCPxCpXlLlhcBY7lHa4M5aWAB8UaeEARpUR2q8TuYfAG7aVSwdBJE5QxiQPOctA41D8y8qYfH2xbxKZgplSCVZSREqR/DY1H9nXNBx2DV3M3U8NzpJGzQPMfqDTRVEPyzyrYwFo2sOrBWbM2ZixJiJ10GgA0A2r2peigKKKKAooooCiiigKKKKAooooCiiig5uJ3Stm4wmVRiI1MhTt60t9nfGjibNxsjKFYCT+IxrGnt9abaKApX5v5DTHsjtddCi5QBBWCZJg7H1noKaKKCL5d5et4KwLNqSASSWMkk7k9BsNB5VKUUUBRRRQFFFFAUUUUBRRRQFQfOvL7Y3BXcOrBWcKVLbSjKwmNYMRPrU5RQVp2Y8m47A33N4WxaZYMPmJIMqQAOmu8aE1ZdFFAUUUUH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307975" y="-1058863"/>
            <a:ext cx="3048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6" descr="data:image/jpeg;base64,/9j/4AAQSkZJRgABAQAAAQABAAD/2wCEAAkGBhQSERUUExQWFRUUFxkZGBgYGB0YGxwfFhcXHhwYFxsYHCYfFxokHRgYHy8gIycpLywsGh8xNTAqNScrLCkBCQoKDgwOFw8PGiwcHCQsLCwsKSwsLCwsLCwpLCwsKSwsLCksLCwsLCwsLCwsKSwsLCwsLCksLCwsLCwsLCksLP/AABEIAM0A9gMBIgACEQEDEQH/xAAcAAACAgMBAQAAAAAAAAAAAAAABgUHAgMEAQj/xABHEAACAQIEAwYDBQUFBgUFAAABAhEAAwQSITEFBkEHEyJRYXEygZEUI0JSoTNyscHRFYKSsvBic6K0wuEkJUNTYwg0NdLx/8QAGAEBAQEBAQAAAAAAAAAAAAAAAAECAwT/xAAfEQEBAAIBBQEBAAAAAAAAAAAAAQIRMQMSEyFhQVH/2gAMAwEAAhEDEQA/ALxrFxIMGDG/l661lRQKWJ5lxOFfLiLYuKfhdfDP8RPppUxw3mexf0V4b8raH+h+RqQxWES4pV1DKdwf9b+tInMHI1xJfDkuBrl/EPb838feuV7sePcdJ234sCiqp4Rz3esHJc8agxB0I9JI/j9aecDzbbvITbBdwDFuQrEgTlGYjU+kirj1JUuFidopP5I5yvYy7fs37BsvYyyMrASxOhLHeBMeWtOFdGBRRRQFFFFAUUUUBRRRQFFFRWP5msWpBfMw/CviPzjQfM1LZOVk2laKUMRz5+S182b+Q/rUbiOdb52Kr6Ko/wCqa53q4xqdO02cy8xW8Fh2v3ZyrAAAJJJ2Gm3ua5eTucrXEbTXLQYZCFcMI1Kg6QTI1pB47xS9ew5Vr4N0sCqOAyKFO7gDVj0HSonhBvW83e3c0wYQG3AjchYDfOseecunhvC86KqL7cfzGvP7QYfjb5MaTr/EvSW9RVUWOPXQRlvXZ6DMT+ms0/8ALV/ENbJxAjbKSMrEdcwG3ToOtdMep3MZY6TFFFFdGBRRRQFFFFAUUUUBRRRQInPr4fvAjWSbhQP3i6GJKwfCQ23WlQ8FDqck3EGuxBQzvI1Rh5g70+c43lbu03LqYOkEZljWdfl50y2cMiCFVV9gB/CuWXTmV26Y52TStuE8fvYcKYa8wEMXbxuvSTotxh0Jgx16F34HzRZxQ8Byv1RtDpvHnH1HUCtmM5ftPrlCn0GnzFQ2P5ZVfFk8Q/Eu/v6H1rj3dTp8zcb1hnx6NlFJ/D+b+5YW8SSU2W75elyP83186brdwMAQQQdQRqD6g9a9GGcym45ZY3HllRRRW2RRRRQFFFFBox2F7y2yZiuYRI3FJWM5GxA/ZvbYesqfpBH60+UVjLCZctTKxWrckYvqFPoGH861NyLivyj/ABr/AFqz6Kx4cW/LVWYjkPFZGICiASPECdB0ABk1D4LBG6+V2KPuPAcoUqGDQoLGQTsPerrqsebMJdvkXsT9wqBygjx/GvWfDlAB1119dHikPJa6eG9n6XRm+1A+YRdR6HMZX5ip7CdnmGT4u8ufvNH+UCunky0pwyXNGZgRnIAYjMdGjqNvlU9Wphj/ABm51yYLhNqz+ztqvqBr8zua66KJrowKKKKAooooCiiigKKKKCF5l5oTBKpdWbOSBG2kbk7b/wAaVL/a0IIFgQfO5/RKsDFYRLilLiq6ndWAIPyNJ/FOybCXZNs3LJ8lbMv0eY+RFYvd+NTX6VeE8cD942ViLdtZ8QOVVzeEfDAkkxrsfOKl8J2wWlVVey0AAZg6tsN40NR2O7NPsqt993gu5UA8VvUugBbKxkQSPnXRY4E2EuKj2lzOCVCQZCZcx+WYbxvWbllJG5Mbay5m5r4kxTEYSwy4RQjNnAViQSWYqrZykEaem1O2F5xwdwAribWu0sFn/FFLQ4q7W57u5lYaEISCD5EaGkHjPClUlrQNuZOXUA/I7GsTqVeyLmxvBLGJWdNfxIR/LQ1w8vct3sJcIS8HwzT92wIKnoUMkR5j51SWE4tctNI8J80OU/VYpu4R2k4i3GZ848rgn/i0b9asuO960lmWtLjoqC5X5rXGq0KVZIzdV18m+Wx1qdrtLty4FFFFUFFFFAUUUUBRRRQFQfOeHLYRyoUsgzDNMGNCNPME1OVHcwkfZrs9UI/SghOVlbDuttoyYhBdSJhXj7xBP4fhI96bKhLGH73CWSurIqsseaiCPfceh9qlsNfDqCOo/wBf1qRa21y2f2tz2T/q/pXVXNbH3z/up/G5VR00UUUBRRRQFFFFAUUUUBRRRQL/ADg0W7Z/+a0Prdtj+dcXOvFrfdOisO9GZdD4ljKToPFBBBkaV1c8/sE/39j/AJi1Ubzvw5LSNiCwHjzCSF17thlzHowkR7VKpwwrKUUoQVKjKViCI0IjSK0cXxHd2blwIbhRSQoAJJGwEkfxr3hOBWzYt20nKigCd/nXPzJw9r2HdEMNEjWJI1AJ6CaqKW412k3TjXtG3hrKKxGW5YVm0/CxIMNv9KlcDz3h1CZ/sQZngf8AhhtMZpDrABBEwdttKrbiatevviGMlnYeZJiSZ6/966L2TEYjA2gp8JVWJH5rgYge3iPTes6Xa/cRzrZtP3aNYeBsr5Y9IUMPqRUx/bihUZlYZ1zDLD6aeRk7jYVQ2M5cGJN2+ozvcLSzDwWgWIzkjXSCfl5A104ANbS5Zt27t42EDM6XHytBzQyTlUEHpMR1nSi9bXG7LR94ok5Rm8OsTl8USY6Uu8Z7SrNnE/ZUtXL10LmOTLlAA3kmTrA0B1+dU3xm/iMRcFxQnd2zazpq5tliWJ8W6rqCW6gio/mLAXHuLcbEA940LmYiQBOhzZYJMRGhFNi7sF2kLcu20y27YuAGXuNI8AYz92FG8asJj5VvTn+2bvdh7B1ic7f/AKx+tUTZ7p+J4J7ZGvdZwBoCkiNQB8KrtXZguTXOLzZkJDFsvtrAO0xUF2XufhbuOly1CpMur5tlkaBeo8iYrDCdqeDbFHCublm8GCgXLZAYmCCCJyggggsFmapt7tgcRxr3QpWcTlUmMxYlVy+ZXePXT0XuXuIi9iraXGZUzqWJOfQSZAYyGGkGRG0ig+sMTiltozuwVUBLE7ADekvEdq1k/sbN1xBOZwbSwDvqpaPl/So3ma6W4bh7a3yhbvSWuliWNkOxLEbjMoPi0MiapPhfEg9xftNw5SrKWZmbRiRsZgQpGg/F8qou7HdrWSdLCmJ8V0H+DA1FcS7QLmLtvb7tXXe2bX4mVSSmYuRoJkf96qPgXBrV24iXC0NbJXLoT44k6GNJNWBwTlI4a9atsbge2zXCpKxluLdSfCxEwOnkRAqB+7Pub0dvsVxHtX1UuAxBDAnUKR+IGZEdCaccPhylxo+BtfYztHzOvsOlVLy2Lb8dVe8IKIXIGxaCwU+Rykkny061aOL5nwtr48RaUjpnBP0GtXYlKicNjGOMu2ysKESD57mfqWHyrnfnTDlSbRe8eiohk/Nwqj3JqNwODxFq7dxSlX70T9nmCCSDAvGQY8UDKB4onqc3KGqcKKXsRzratKDetX7Z6g280fNCyn61os9pmAb/ANYqf9q24/6avdDVNFFcWA41Zv8A7K6r+x/lXbWkFFFFAUUUUBWrE3SqMwGYqpIG0wJj0rbRQIfNnMgu4RmW247vJd8Wkm26uVWRDL4cucSJnyqb5zObBMfMA/oa5O0TCF8LCsEBIU+EHRmUafl3mubmnjZGDu98vd+N0Q7hspbXQysAdd9CNKinWozmXiAs4W+5IBW1cI13IQnT9KRuB9uWHv3BaNi6HIOoa3kOUSSCXEDymontO5jt3rbGbqlVyJaNsklizBmlCVygA69THkDRFVYLFNcBBIhT4QPM7+50FSnB7RXGIzAjukuuZ0PgRo0O2sV18C5SxOH7q5dsnLnVt12IBHXTQTBFa7uCxSJfv3bV3NdV/EUYiHKa5o1GVP1oh5+2pbwtgBGC21IvQBDlrYGoB8UMc0Nr16GtPA+NWThU7mc6Ov2l0WMwYXJRiNW1ynYDw76Uv8GW8eEscxDtcYrmYloXICYbYQBHTQ+tZchYK53GLKxDOirO+dbV4z7QQf8AQort5Tu4K5icU9ooWZmUrfgW8uYQLIS4py6bsKWe1tMuKtAC2n3a+G1IWJaNCTG3n5Ur8B4ev2tVuNkCXRm2DQG1iQddPWpXE8JvYm7lRe8yKGJzLoMjkLObUDKdus+dB1cv4YjHYYlWWSWAbQxlJHTX39KkeC813mxqLCeJshMGYOh6xMelTFzhN98aMSwtpbtDKPvUJgW32E5jq8CB5UvcA4Tc+22TkOtwRoR18yAKev1Pc4RHMd0/abzQYz3JjbVm36Ct3Zrg0vcXw1txmRn1GonLbJ99xNMFzhWLsDGrcw7Fb9poIKmGUsREEzox/wAIpc5LtYjD4609u2wvL3rIrI2oVCDAg5vxjTYjXaivpvj3LFnEYcWmWBbXwZdCsKVgEg6EaGvk7hvD3xB7sRmncmAILMST5ASa+leZ+Zbw4UuJSbTMssYJK+FoI8gWC/I/OqU5O5bcs15SQRc+Du2Zgp0JfTKghj8R6Ggx5cwvd37Cvoe6uIesFbxnqJACnQEEjbWrF4VjHvZMRcYM90BdBEKLrpHhhfxM05QYb0pd4pyFYNjD58QdmktCmS7EyBm6k+VMXAOG/ZsLYuBi6pmRk8JMDMMywND1k+lBFcF4Jdfi92Ldm4t21nUXWYKSluypBygmRmmNtfamW9yxiUPg4Zgj6hi36NcU10iyiZMR3jW7otW8mVliLqgNIZfFpbGvtT3w5yU+IsBsxgyIBmRod96lwamWldPax1pSxwmFtgbkWGePUxdNRWD59xT3SiX8ODoulnw+mUF9yTHyFXGyyIqjcB2TC3xi4toAYe21tkU3CWgBGKkkTvPXasXD+Vrv+HdMFxdwPvrKg+dhP4F5FduG4FxH8WMtL+7YT+n86b6K1MPrPcj+GYK8n7XEG96d2qD/AIdf1qQoorbIooooCiiigKKKKBc57/8AtT7j/MtRHatiythFMhWLy0xqUZVX1EtJHktS3PpjCn3qH7YMWg4bdkjNmAAO+m+WddiDIqUUVyGe7vXcRJC2rZJImfEw8tT/ANjUp/a12/bQO+ZV0XQKYXRQSkMQAPOtvZvwZbuGxrPOUIi6GPjLE7ein61z4K1Cj2oJ9O0A2kW3eP3eXIPCH0AgA6SffU1N2uerThQz2suVZXxWyVI/KXCnQ6Sp6bVV/MLfCOlHEsb3zm4AVGVVAMaC2oUbegHzmpZpZdriwfExdtiAbiAwCWGi2shIAGggXFAA9fn14TFW2ElSrGAWaCsMHK6KzEQJ6T70q9nl5RgwuYZla6WWdRmbDgSOk5T9KheVuLkYXFB7573viEV38S5VYAIGMxLdKuxGYjgHc4lWRXVlfxoWgXJLAd3mAAYgmASYzA6U/cG5Wvsgezb72x3j93Li24y3CPHbdcjERuCdqZ+R+VGa0buPsp3zPKjUFQsASBoJygxrOp609KoGwiprZtXB4ffQFThbsGZIS20/NTNQeNQYdu8yYiywPxXFuhNZ0IaUPtFXJSN2t8K7/CABgSjZu6mDclSNIMyCZ9prNw+1ru+EY8zBmXvLtpo1GgHlvoNDFQPNnMdoXGh1JAEKuvSQAQTAO8aUvcn8vi8bkyMlg3BH76j6azTDw7h1scUjFi3ARSxjQEqwl9d8w1M0k1+lu/wtXeYsga2bIKu2ZGbR4/Cx31IPtrU7hOLWkzJdPckKp0VmDHKCZyiQQDufWuTtGSx31sWGt6H8AlR6n0209K18wYB7V4i6VZwqmV0EHN/T6RttVslntJlcb6TZxlkDP3ikLlJlT1IjRomZpu4PfGRPMXwjadXu4fQ+Y8S1WvC1Q27veAkfdxEfEbqBM06Zc0T6TTTw7mTusSMJeWb7YtGlPgys+GIiTOi2z+lZxwk4byzt5P3A+XBiL+HvMyhbKW2yBVzMwGhJIJy7bRqBrVgKsCBsKUeSgM58+4tafw0+v09Kb66RyFLgI/tI+qx/wA0xGqKxXajftcXvqbIcWrzKEAOcqpyZFAJBYj31oL2orVhb+dFeCuZQ0HcSAYPqK21QUUUUBRRRQFFFFAV4TXta79kOrK2zAg+xEGgWu0Nx9kYAidDHX6Ul9snc27FuDJvP3jOTIK6BevwxoI0ipbnrhtzCYUDDgOseM3HbTK1sLlHRdhlEAb9SaSO2IObeEsRLrYtKQNRISTr5evlUoy5IwpPCsa1tCxu3yqBQSSEtmIA/fFQgwzJ4SpBGkR+lc/AO0P7Hh1wtuyl+C7MxJCkvlgbaqMvzneobGY+/fuM7XCmdi2S3KqCxmBrMVRt47YbPGRvTQ/0rjbD3MsGy4kFlYqwkAEyJHiG2tdFm467XLn+Mn+JpuwXPIXAthrlrO+pS5IMEtuV0ggTEHWBPWoT0keBYJbOGtgIBccZ2PiGXU7gtBcqF6dI9k2xwtv7UJPwm4xJ3HxmW9tJ+dTVjEB1GVgAdDB7sNoYDZVJRp1mCD5jeuG9xEhzKMrjpI8MHYDKYGp+vrWbWpF6cM7QsPiLwS0W7uHzO9t0GZSsQWABHxD3ipm5zFh1+K8ijzJgfU6V83Px24VGfxR5if41oPGcqvARSREd2PXxSpBUg67Gr3Gn0tiuZ8LbQO+Isqp2PeLB9oOvypL7UOKWfshxFplzfsxdUTJIlVDbHUAz0qnMHzYQ3xSIgiQjx1AYAK22zg9Nad+XebcO2HXB462L2BLeG74le05YsFvgGQQTIZenmJioiOzdLSrfNxmz9wUCqbYXIxzAlrjL4wRGUSfepXB8FwzXbtx3uF2Kye/w6g+HQjMSW67elOOH7HsKiXWw7u3fJFvOwZUkgh1KiSfImdD1mtHC+TsTZD/abaYiB4DautbYhR8HRSxG0gepFT2vpXfNPLGH71GS4xWfEARdMabG2AAd95qWucAwd4hjdcSoAzXkzALAUNKaNG485pgu4rhuIsXhZXEW8QEORLpuA5srZIJJRhI3mIFVvhsRxBmCgEIzrbBjwlrk5VBmCTEx5Ampumo95w4bZwyqti47d7OebiNbhPFByqDnkLHnrUfhrVx8VZxFu8pufdwLouTmVVUjN3eQiRp4tt9aauM8tYK0+XiGOm5aMG3atlzqFOhJhR7gH9KV35ht2sbnw2Y2FYZFdVBiBJYKYYgyR8p6iqi7+B8fwuG+9vv3czaViWKympWFnXKy6kdDtFM2C5xwV4xbxVliemcA/Qwao3tF4kHsWUVLifeXXIcASCEAIgnXeffrVWvdadz9aqPt2q4Xhn/nL+OR3yNGUaE21uRO+8fWmjkDEZ+GYNiZJw9uSddlA1+lQa/8A5i5/vbf/ACyUD3RRRVBRRRQFFFFAUUUUBRRRQKnaDbFyx3U+J1ICj4j4kI+UgA18+9ofH7l3EtYz5u7+7ZhBzZYESvQRt6a7VcXbVzV9ksKLT5cQ+gI+JV/N6bGPnXz9w7D5vEdSag6cFhQoptwnKDPZtuLig3MvhIOguNlUk7atGnQGl9UrvTjV4W1ti4wRGDKvkQZB+R1oJtOQbhUsLiQAh2OveEAEf66VyY7k+5atu5ZSEBOk65WRdPL4idfyn0riXmLEDa8+nr/r5eXSsb3H77KytdYhtGGmsiNdNdP671fSe3JhsSUaR8x0PoaYFfvbYIB6BW9f/bY+ehj+h0WqaeV+O2beGxFi6pDXIa2yrLZhsDqNAYI92HWs2bbl0ie8EbjX9PcVwcRtoR01FdV7GEMt3KrBiwYGJ6TBYMFMEGQOp8pqPxlwEkjYkmCZ89PWszFbnUNicIBqJ9anuV+8J+7U3J8JSCQ6iSVaOmmh/CYPnUY2JBBBX9BUjwvjxw2th3VoIYQII0ht5zAzB6dK1pja5OSOcBhh3V5j9mZc9p23TzRh01kR0I8jpYnDuLWcSuazcW4v+yf9GvmTgmLN0uoYzlZkM6hlHiHrKCY80r6B7OMel/h9h0ADBcj9TmQw0k66nxfMUk0u9onjV5LK3cM6Mbhm5buMFIPeXcxCECV0zTtrP5hMFyvyhbu4xL+GuuUt2mZmuk3Mly4IHcIwAVdXMmfhHpMv2z4PFPgwcKqQD965IVwoIKi20g6tIIG81Ddm/aFbsWEw+JTu27zIHCFViAAXJ+Js2bUdI6a0EVzl2IC1ZvYkYu7dceIhrYYsWYSSQ2+pO1INrlAquYs2aAQuQknxEdCQBpua+qsTiktoXdlRBuzEKB7k6Cq4x/NB/tM3hbU28P8Adk59SB3gNwQpGgdoE6xvroo4bXZ9b4oiG5de33aD4QpnvIOubb4f1rfhf/p3wCmXu4i56FkUf8KT+tMfIt9czrmBORIj0mf4inCtI5OE8Kt4aylmyuW3bGVRJMD3JJNKBX/zdz/8tv8A5df6VNcd4rcZxhcNPeOJa50trMMZ/N/reqsxXFFs49rF29eLNfjvesIyJmJzb5lIHy2qWqvOil3hXGHt3Th8RusZXJ+IHrtqvSfOQaYqqCiiigKKKKAooooCo/j3FxhsO94jMVHhUaFmOiqPKSQJrsv31RSzGFUSSegFVXx/ma7iLjMQFS0M9tGaMxFxFBInXRtZ0lgBrQVX2kcSe9iBnbM5ALnoWbcKOiAAKB5AdSajsJbgCt/O7s2OdnjMxVmiIlkViBGkAkgekVjY2rI214RWVeGgxrysq8iivK9UxRXoFBtYa3VERlFxR7RI/wALN9K4LrDy+lS+FtTdtf7aOh/vC4o/zCoW3aZv5z0HmaqVp+yEiUIePkR8vpWh21GmorfaUi4BbBZiSNjrp7zWV53E6dfQjfpTaadHA8Z3VwN+R1aPQET9VzD51dnY5i+7vY3C/hR1uJ85Uke4FuqR+zsULm2QNRMaTB6jr6GrM5D5ht4bHm7cPhvYdU8MHx5bZg6+alfcj5F0uPj3BlxVhrLsVDFTKxPhYHr7VUtrgDniC4Vypy3VlobLojsInQnu5001G/WrR4ziL9zCg4URduhQCY+7DiS5n8onodY0O1VtwvH91xNmxN4G9buoriQQcthlJACzMEQd/F6mpVi1MbhLHc5LwQ2ly6XIy+GInNp0FVbxQWGxd9cMV7psoIT4fiQXI003fb5dKkOYcX9sfxrOU+EHa3uCB5uRox6CV3nLhw3CKt6yqiFc2yRAh1N0CYI2ILe+hoOvlLitnDuGvMLZa2MwglQ3hnVQdJLa7aU/Y3GBLZcEbSD0239R1quLHAUxFtJLKwsoQwPm6KSR+LQkxXQcS+GNvKVu4eyctwITEoQDlGwgifXY1UOfL3DO4sy3xvLuTqdZMH2n6zXzhzDzH9pxpvW1gd7da2DvrdDCfff0r6dwuPt3VDI6sGEiD09q+c+Y+A27fFbttVi0mKgqsyq3Qj6AagQWiPKgu/idn7Zg7WIteJwi3bZGmYMoLJ7MNI8wPKpDlziwv2QZkgCf5H/XUGjhz28NhrKXGS3ktIsSBGVQCAPfypWwfE7WGxly4tz/AMNcMkkFVQtOca6ZcwDjylhQP1FeA17VBRRRQFFFL3H+Nn9lZgudCegnppufQe3mQHFzVimvHu7beFT8IEl2EEBvJBI23J9K0rwSycuZR3oIW67AArbQtcMeQJG/8oqc4NwTu4d9W6Dy9T5t/DpULxjBPibb32YBPhtIB8figFz1JOw9qgoHnnKeI32XVWvOy+zEkfpWq0ulTXaYe8xb3YCsQmcLsHVFDAf69OlQmHaQKitsV4RWRrE0HlFFFB5WS15WSigc8Xw2x9nwTW8guZSzEEk5oUmd5gqQVERPTqrJh7YVgcxJ+E6aARpEae9b0vFdACxVDpJgF/D8pLUwWeGqwRAiZbqoCIh2ZMxzKxkB43AABGkeaiu76oGPhmepFYJZlgJ23JMbVM4/B287BfEs6EiDFRz4ID+lBKJxu4lh7NtiqGTAIJkkEaxm+IAiOtWJyRyzaxeKvJcDZbVtZIMeMkAmes5XqseE4cG6oIGUHO37tvxH6kKPnV6dj+CyYO5iX8JxFwtJ/JbkSfIZs59opA28f40mCw5uFZCwqIIGYnRVE6D+QBqsDjUxeJu31td27G2dgSCLUNDDfcEH2Nd/NXMDY28FsybKGFMZfGR+1II8QymAPJp/FpG8TBsWGS2DnyidSCc20HzYA6/OgZuH8FVktoCJvyBHS2n7R/c/CP3pro4tC8VsIBA7u3AHQC4I/hSRydj2w11rDNcW4cvdFMsEtByENupzKR/Dap/FWOIPjUvNaIdFCoe6JU+IEZyGAU7zMRTY3YLF5LOxM4bLpAjxp4tSNvTXypk4Bybaw+BTDqBsWJ3ln1Mk7jYT6Clng+DvXRZFo2g3dknvJK7jbLqYJBHsD0pk4Zgca9pD9qRFyiAtoMYgaEt186qF3iWG+yW7xCM6BWJtqYYCCTkOsEa+fzjWpl5tXx3ALk+MQWBPxMQzHqct0AwPwdNKvvi/DzatG5exBJzIA7KFALMFX4ehYgGfPpvVZ8R7MEuYwxdTD2Lsl5gZGyn7tBtDEqROwDekwP3Z5ew+OwwxBs+MMVbOc+oVWnXSIYdKnuZ+ALisK9gqNR4RsJGw9J2kbTNIXYzxFbN3F4J3i6t0MqkZS2W2qvAgQRkEjp8qtWqILk/FA4dLY07sZQp3ULplPqpGX5Cp2lnHIcLixcH7O+dR5XANf8aif3l9aZVYEAjY0g9oooqhZ595sGBw2ZSO9uStsHWI3cjqFH6kCqn5Y41fx/EsKrSUF7vWUajwnMWbyHhA8hMdat/mbkjDY8qb4eUBAKuV0PQ9P0qU4Xwq3h7SWrShURQo6mB5k6k+9RWrjmJyWSAYZyEB8s27ewEt8qTcZzOt+yGsBhZtR3YPhLuDkQfu6E+w1pp43dC3LTMM8Bwlobs7iJ9guedOtLOC4Az37VtbaizZuBrmWMgKjMLY848A9hrvrUKXaDytbRbdoT3628xO4usZZz55pLaR+WqvwpglT0r6tx3A7V5w9xFeEZIYAiGKmdRofD08zVBdoXJD4K+SoJttJtt5j8p/2h/TzrNUtUGsbTyKzIqKxorLLRlojECt9i3J12Gp9hWtVpu4nwnD2sHYIaLlwFmeY89GBBJVWGWAJ096Kgbt7KgPVmDH+7MfMmT/AHRXTx3FvbyIGIBtLI89T/SuK1cUvBPes3hXKgK+IQAofVTr0E7eVdvPeGZb6yCAU09YZtqBfe/QuGd1Z1UlUIDH1MwANz6kbVoyxv8A69vOunDubfiYlfJASCf3o3/d+tQdXDMK4VswZWuQCcp0VdcugkFjrr5CrdHMq3cNasIot27aAOineCQlsTqRlCknqfIUgcH557rCPhsNhmXF32yveJDEgz8IyjKYMAagSTM09ci8ntlXvDJ3Zo8+g/gPrWojvw/DbjW3vkA92Jg7QpllWPSagOYeZ7ZxD30TvLath4Q6BsqHw6bAyB/IiretWFVQoACgRFVpzh2P3cXevXrWMym4QVtshCiAoALK2wA08M1aiFxfJGbhVvGIWu3Dmu3wvxNbaJVPK5ZCKy+qsNZpo5e5yuYjBizIOLDLazx4bisAVvrt4WSJjVWJ00qT5YwR4RwvLi7oZbOdmZASAGaQBOrany61SuA7SHsY83rNpFtvfNzuhvlYZe7zGcvh100DHy0qKtThOMGGt2LzBilrw3ComFclM5H5Q2Un0mnLl6+r4dWQyha5kO0r3j5SPQiCD5UgY3ijDCHIsA27jXA+jC3bRrjLGvibIE/vHypl7LuNjFcNtMBHdzaj/dmAT6lcpPvViMu068E4dcc7Jcw7H2XEWif0FKGC5zw/Eb11ETK0SEJnvEBBJGkBw3iA19/KV7bL19eHvlCGwcoufnB7xSuXpEgA9aq7knlfEk2calsiwGIZu8XZXyk5c2cwR5dJ2pQwJyJjMTxW9iMPdt2mV0vrcbNB7xn+AKDMZSGUxvGxq9B61XPAOZAzM9sjPbbLeQHQMd/7jRv0YdYNWDhMUtxA67H6jzB9QdKQa+J8PW/aa20gMNCN1I1DD1BAPyqP5bxbQ1m5+0tHX2J6eQmY9Iqaqqe1zmHE4DF4S9ZeLbg5kAgMbTAlXO5VleI9J3iFFrUVGct8ft43DJiLeiuDoSCVIMFWjqK8qiUooooKlxfF3vcYbEIT3eGDLM6QEdAPXM5Jjy9qs3g+B7q0qnVj4nPmzan+nsBSfZ5NuW8flS0q4QkOXzljIglWDNJJIjyAPuKfaiiuHjHBrWKtG1dXMp+oPQqehruoqooPm3suuYbvLlt0YKC0TBK/mg/TQ/Wkg3sphxlPrX1RjuFWr37W2r6EeIToSCQfMSBp6VF8Q5EwV748On90ZP8ALArOl2+eRirZWMg/eD6/rpWs4dtPCdRI00I852j1q9rPZHw5XDC0ZBBHiO42rzjvZwMXcU3b5yJOUBAGAbcZwdtBGn8aaNqe4RwC9fYLaUFiQuYmACwkATuSNZ//ALTfa7GcXcC97etKFEASzwPICAOp61aOG5Yw6XhfCE3QIzszMdo/ETrGk+VStXRtS9/sdxNi9buW3t3bSMjP8S3IVgWyqA06DSDJ8qy5p5YvY3KbNi45tqQfwDViQPGVB3B0OlXNUfwRgben5m/jV16RR+H7Kce22GFuREvcQQZ3zK7NEdINOXKfY0tqWxtxbpP/AKdsFUGkQzaM49NB71Z1KvaPzIcJhDkMXb0okbjTxMPYfqRU1FQ9vkLC/bc+FtC1kBDEFipOzZVmBAlfUk+WrbY4TcRcq3co9FpW7HC5wlxncsO9yqCZyhUUwJ6eLan6kiI8cPudb7fT/vWX9nN/7z13UVRF4vgK3FKu7OPJ4YabGCIqKxfZ7h7igN4WE+JFVN/SDqKaaKmhX+P7O7lwXCHCtDZBmOVmNsL44BOQwSQBua6+TuSb+GRxdvKpZgQtgsEEKASQwEsY3joKdaKoXuN8rHE2GtXG71DByOWQEgyJZZI89qU+L8iYTBYR7j2UVUI1tsWuAu4AKu4BBBO/QVZtRPNHL643DPh2coHKnMoBIysG2OnSKgS+R+U7GW7iMNnYX81t+8dW1VzJECDJ6yQQfWpvgTXMHfazdB7u+0oxOYK0ARvIVogeTCPxCpXlLlhcBY7lHa4M5aWAB8UaeEARpUR2q8TuYfAG7aVSwdBJE5QxiQPOctA41D8y8qYfH2xbxKZgplSCVZSREqR/DY1H9nXNBx2DV3M3U8NzpJGzQPMfqDTRVEPyzyrYwFo2sOrBWbM2ZixJiJ10GgA0A2r2peigKKKKAooooCiiigKKKKAooooCiiig5uJ3Stm4wmVRiI1MhTt60t9nfGjibNxsjKFYCT+IxrGnt9abaKApX5v5DTHsjtddCi5QBBWCZJg7H1noKaKKCL5d5et4KwLNqSASSWMkk7k9BsNB5VKUUUBRRRQFFFFAUUUUBRRRQFQfOvL7Y3BXcOrBWcKVLbSjKwmNYMRPrU5RQVp2Y8m47A33N4WxaZYMPmJIMqQAOmu8aE1ZdFFAUUUUH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60375" y="-906463"/>
            <a:ext cx="3048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53" y="4609500"/>
            <a:ext cx="2543823" cy="2122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4" name="Picture 10" descr="http://us.123rf.com/400wm/400/400/dedmazay/dedmazay1112/dedmazay111200038/11809411-un-trabajador-con-un-martillo-neumatico-ilustracion-vectori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1216937"/>
            <a:ext cx="1824678" cy="307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avion.microsiervos.com/images/afr_a330_FGZCP-500px-AvionR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101" y="4548758"/>
            <a:ext cx="3385718" cy="219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encrypted-tbn1.gstatic.com/images?q=tbn:ANd9GcSsfXiiDyFhQEueX2fcuDQPXfhLqqKu9chUZJ9tIk2sGhLF6xO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94709"/>
            <a:ext cx="2491269" cy="213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mco-s2-p.mlstatic.com/poster-motos-de-carreras-en-foam-board-mejor-aya12-1221-MCO17490745_2875-F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54922"/>
            <a:ext cx="2491269" cy="16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1.bp.blogspot.com/-sVtOihz3ZiI/UG1x3HF-i-I/AAAAAAAAS7M/zP0g-yjhXJ0/s1600/Barracuda.jpg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56" y="3245396"/>
            <a:ext cx="1646809" cy="111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026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3068</TotalTime>
  <Words>1499</Words>
  <Application>Microsoft Office PowerPoint</Application>
  <PresentationFormat>Presentación en pantalla (4:3)</PresentationFormat>
  <Paragraphs>272</Paragraphs>
  <Slides>34</Slides>
  <Notes>18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Espiral</vt:lpstr>
      <vt:lpstr>GERENCIA CORPORATIVA DE SALUD OCUPACIONAL </vt:lpstr>
      <vt:lpstr>Ruido y sus </vt:lpstr>
      <vt:lpstr>DEFINICIONES</vt:lpstr>
      <vt:lpstr> EL RUIDO EN LA HISTORIA</vt:lpstr>
      <vt:lpstr>¿Como evoluciona la pérdida auditiva en el tiempo?</vt:lpstr>
      <vt:lpstr>¿Como escuchamos?</vt:lpstr>
      <vt:lpstr>¿Como escuchamos?</vt:lpstr>
      <vt:lpstr>Oído Interno</vt:lpstr>
      <vt:lpstr>Cualquier ruido fuerte (por arriba 90 dB) puede causar daño al aparato auditivo</vt:lpstr>
      <vt:lpstr>Presentación de PowerPoint</vt:lpstr>
      <vt:lpstr>Marco Jurídico de la Seguridad y Salud </vt:lpstr>
      <vt:lpstr>Límites de Exposición de Ruido en México </vt:lpstr>
      <vt:lpstr>INFORME DE ENSAYO NOM 011 STPS</vt:lpstr>
      <vt:lpstr>La pérdida auditiva se clasifica en:</vt:lpstr>
      <vt:lpstr>TIPOS DE HIPOACUSIA POR TRAUMA ACUSTICO</vt:lpstr>
      <vt:lpstr>Trauma Acústico Agudo</vt:lpstr>
      <vt:lpstr>Trauma Acústico Crónico</vt:lpstr>
      <vt:lpstr>Características</vt:lpstr>
      <vt:lpstr>Síntomas y signos extra auditivos</vt:lpstr>
      <vt:lpstr>Presentación de PowerPoint</vt:lpstr>
      <vt:lpstr>Etapas de la Hipoacusia</vt:lpstr>
      <vt:lpstr>Cambios en la percepción de la audición  de normal a hipoacusia </vt:lpstr>
      <vt:lpstr>¿Como se Diagnóstica?</vt:lpstr>
      <vt:lpstr>TRATAMIENTO:</vt:lpstr>
      <vt:lpstr>Existen algunas alternativas para mejorar la audición y la calidad de vida como son:</vt:lpstr>
      <vt:lpstr>Rehabilitación, Educación Especial</vt:lpstr>
      <vt:lpstr>Presentación de PowerPoint</vt:lpstr>
      <vt:lpstr>Implantes Cocleares</vt:lpstr>
      <vt:lpstr>Prevención</vt:lpstr>
      <vt:lpstr>Objetivo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capacitacion01</dc:creator>
  <cp:lastModifiedBy>Usuario Asignado</cp:lastModifiedBy>
  <cp:revision>42</cp:revision>
  <dcterms:created xsi:type="dcterms:W3CDTF">2013-10-18T20:10:24Z</dcterms:created>
  <dcterms:modified xsi:type="dcterms:W3CDTF">2013-11-27T22:46:46Z</dcterms:modified>
</cp:coreProperties>
</file>